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96" r:id="rId2"/>
    <p:sldId id="328" r:id="rId3"/>
    <p:sldId id="312" r:id="rId4"/>
    <p:sldId id="336" r:id="rId5"/>
    <p:sldId id="337" r:id="rId6"/>
    <p:sldId id="362" r:id="rId7"/>
    <p:sldId id="364" r:id="rId8"/>
    <p:sldId id="354" r:id="rId9"/>
    <p:sldId id="384" r:id="rId10"/>
    <p:sldId id="385" r:id="rId11"/>
    <p:sldId id="341" r:id="rId12"/>
    <p:sldId id="355" r:id="rId13"/>
    <p:sldId id="382" r:id="rId14"/>
    <p:sldId id="381" r:id="rId15"/>
    <p:sldId id="383" r:id="rId16"/>
    <p:sldId id="359" r:id="rId17"/>
    <p:sldId id="389" r:id="rId18"/>
    <p:sldId id="372" r:id="rId19"/>
    <p:sldId id="342" r:id="rId20"/>
    <p:sldId id="343" r:id="rId21"/>
    <p:sldId id="358" r:id="rId22"/>
    <p:sldId id="369" r:id="rId23"/>
    <p:sldId id="386" r:id="rId24"/>
    <p:sldId id="344" r:id="rId25"/>
    <p:sldId id="373" r:id="rId26"/>
    <p:sldId id="377" r:id="rId27"/>
    <p:sldId id="378" r:id="rId28"/>
    <p:sldId id="334" r:id="rId29"/>
    <p:sldId id="388" r:id="rId30"/>
    <p:sldId id="387" r:id="rId31"/>
    <p:sldId id="380" r:id="rId32"/>
    <p:sldId id="350" r:id="rId33"/>
    <p:sldId id="352" r:id="rId34"/>
    <p:sldId id="366" r:id="rId35"/>
    <p:sldId id="348" r:id="rId36"/>
    <p:sldId id="370" r:id="rId37"/>
    <p:sldId id="349" r:id="rId38"/>
    <p:sldId id="357" r:id="rId39"/>
    <p:sldId id="367" r:id="rId40"/>
    <p:sldId id="347" r:id="rId41"/>
    <p:sldId id="376" r:id="rId42"/>
    <p:sldId id="346" r:id="rId43"/>
    <p:sldId id="379" r:id="rId44"/>
    <p:sldId id="374" r:id="rId45"/>
    <p:sldId id="375" r:id="rId46"/>
    <p:sldId id="390" r:id="rId47"/>
    <p:sldId id="338" r:id="rId48"/>
    <p:sldId id="339" r:id="rId49"/>
    <p:sldId id="340" r:id="rId50"/>
    <p:sldId id="317" r:id="rId51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99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/>
    <p:restoredTop sz="94558"/>
  </p:normalViewPr>
  <p:slideViewPr>
    <p:cSldViewPr>
      <p:cViewPr varScale="1">
        <p:scale>
          <a:sx n="198" d="100"/>
          <a:sy n="198" d="100"/>
        </p:scale>
        <p:origin x="30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ADD72062-453F-4231-825F-62221F49EE85}" type="datetimeFigureOut">
              <a:rPr lang="ru-RU"/>
              <a:pPr>
                <a:defRPr/>
              </a:pPr>
              <a:t>07.03.2024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5EFFC26-241B-4E9B-A47C-84825AF44E5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081717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9426CD-4150-4399-9B0C-FC76B8D40C8A}" type="slidenum">
              <a:rPr lang="ru-RU" altLang="ru-RU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14</a:t>
            </a:fld>
            <a:endParaRPr lang="ru-RU" altLang="ru-RU">
              <a:latin typeface="Times New Roman" panose="02020603050405020304" pitchFamily="18" charset="0"/>
            </a:endParaRPr>
          </a:p>
        </p:txBody>
      </p:sp>
      <p:sp>
        <p:nvSpPr>
          <p:cNvPr id="1843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730" tIns="44865" rIns="89730" bIns="4486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813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EFFC26-241B-4E9B-A47C-84825AF44E5B}" type="slidenum">
              <a:rPr lang="ru-RU" altLang="ru-RU" smtClean="0"/>
              <a:pPr>
                <a:defRPr/>
              </a:pPr>
              <a:t>39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0160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EFFC26-241B-4E9B-A47C-84825AF44E5B}" type="slidenum">
              <a:rPr lang="ru-RU" altLang="ru-RU" smtClean="0"/>
              <a:pPr>
                <a:defRPr/>
              </a:pPr>
              <a:t>42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5103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B156E-64CC-434F-B0E7-A99C4C351C7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11510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CDE1E-9522-4E65-933A-5A5A8B32D66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778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0C8B2-E2CF-4A96-ADBB-E037C52A0F9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85819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A669A-F1CD-477F-9924-4A2CF8AAA1D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88825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DB8D6-BC3E-4F39-BA70-B4A362224B8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7089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A4631-3B7A-4CFD-90DD-887066E2E30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7726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AD5CC-997B-4BF1-857D-7A1095F9AE9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1789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A02DC0-AAD4-4564-A7A7-D9CB0C01214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787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A64EC-B2DA-4731-B10F-1D7D5D6ABFB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737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C98B8-B9F7-40AD-A018-36767B8D053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708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9D7EA-023C-4C90-ABC7-87DFF5780DC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01985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886D5-6F2A-486B-A125-3E23918D74A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5665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3B9C6-C7D0-414F-B215-5C2086A44C5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8178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250AD-B9C0-41D0-A519-DC1A6A2EC65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711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76F15CC-1756-486D-AC32-FD9A6EE45D2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file:////Users/andreyisaev/Library/Group%20Containers/UBF8T346G9.ms/WebArchiveCopyPasteTempFiles/com.microsoft.Word/eqshn3_01.gif" TargetMode="External"/><Relationship Id="rId7" Type="http://schemas.openxmlformats.org/officeDocument/2006/relationships/image" Target="file:////Users/andreyisaev/Library/Group%20Containers/UBF8T346G9.ms/WebArchiveCopyPasteTempFiles/com.microsoft.Word/eqshn3_06.gif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file:////Users/andreyisaev/Library/Group%20Containers/UBF8T346G9.ms/WebArchiveCopyPasteTempFiles/com.microsoft.Word/eqshn3_02.gif" TargetMode="External"/><Relationship Id="rId4" Type="http://schemas.openxmlformats.org/officeDocument/2006/relationships/image" Target="../media/image20.gif"/><Relationship Id="rId9" Type="http://schemas.openxmlformats.org/officeDocument/2006/relationships/image" Target="file:////Users/andreyisaev/Library/Group%20Containers/UBF8T346G9.ms/WebArchiveCopyPasteTempFiles/com.microsoft.Word/eqshn3_07.gi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Relationship Id="rId4" Type="http://schemas.openxmlformats.org/officeDocument/2006/relationships/image" Target="file:////Users/andreyisaev/Library/Group%20Containers/UBF8T346G9.ms/WebArchiveCopyPasteTempFiles/com.microsoft.Word/e164n.gi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https://upload.wikimedia.org/wikipedia/commons/thumb/b/b8/Fusion_microcapsule.jpg/220px-Fusion_microcapsule.jpg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pPr eaLnBrk="1" hangingPunct="1"/>
            <a:r>
              <a:rPr lang="ru-RU" altLang="ru-RU" b="1" dirty="0">
                <a:solidFill>
                  <a:srgbClr val="FFFF66"/>
                </a:solidFill>
                <a:latin typeface="Times New Roman" panose="02020603050405020304" pitchFamily="18" charset="0"/>
              </a:rPr>
              <a:t>Получение пучков нейтронов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837"/>
            <a:ext cx="8229600" cy="1017408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Запаздывающие нейтроны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7336E-97D0-42C2-DEE0-7B42FFD9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483437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10</a:t>
            </a:fld>
            <a:endParaRPr lang="ru-RU" alt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677F97-DD31-8657-142F-6FBB5D2C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510" y="959893"/>
            <a:ext cx="3178935" cy="153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07E70-4F34-E3B7-786F-DD3A112FE7A7}"/>
              </a:ext>
            </a:extLst>
          </p:cNvPr>
          <p:cNvSpPr txBox="1"/>
          <p:nvPr/>
        </p:nvSpPr>
        <p:spPr>
          <a:xfrm>
            <a:off x="5732277" y="2680176"/>
            <a:ext cx="2819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Образование запаздывающих нейтронов: E* – энергия возбуждения ядра (A,Z+1);  B(n) – энергия отделения нейтрона в ядре (A,Z+1).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AF9DE9-DA03-4913-CEC2-114FD4D6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036763"/>
            <a:ext cx="3043346" cy="198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0FB06-9B2D-EC72-00DF-BFF756239136}"/>
              </a:ext>
            </a:extLst>
          </p:cNvPr>
          <p:cNvSpPr txBox="1"/>
          <p:nvPr/>
        </p:nvSpPr>
        <p:spPr>
          <a:xfrm>
            <a:off x="5791200" y="6084696"/>
            <a:ext cx="3201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Испускание запаздывающих нейтронов при распаде </a:t>
            </a:r>
            <a:r>
              <a:rPr lang="en-RU" sz="1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lang="en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2A39D-7574-C008-A04A-93164D106ACC}"/>
              </a:ext>
            </a:extLst>
          </p:cNvPr>
          <p:cNvSpPr txBox="1"/>
          <p:nvPr/>
        </p:nvSpPr>
        <p:spPr>
          <a:xfrm>
            <a:off x="376707" y="886838"/>
            <a:ext cx="4968025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Практически сразу же после открытия процесса деления было обнаружено, что небольшая часть нейтронов испускается не в момент деления, а с запаздыванием примерно в 1 минуту. β</a:t>
            </a:r>
            <a:r>
              <a:rPr lang="en-RU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-распад ядер (A,Z), образующихся в результате деления приводит к образованию дочерних ядер (A,Z+1) в возбужденных состояниях с энергией больше энергии отделения нейтрона. Распад этих состояний может происходить с эмиссией нейтронов.</a:t>
            </a:r>
          </a:p>
          <a:p>
            <a:pPr algn="just"/>
            <a:endParaRPr lang="en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Запаздывающие нейтроны составляют </a:t>
            </a:r>
            <a:r>
              <a:rPr lang="en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менее 1 % испускаемых нейтронов деления</a:t>
            </a:r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однако, несмотря на столь малый выход, играют огромную роль в ядерных реакторах. Благодаря большому запаздыванию такие нейтроны существенно (на 2 порядка и более) увеличивают время жизни нейтронов одного поколения в реакторе и тем самым создают возможность управления самоподдерживающейся цепной реакцией деления. </a:t>
            </a:r>
          </a:p>
          <a:p>
            <a:pPr algn="just"/>
            <a:endParaRPr lang="en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Энергия запаздывающих нейтронов в среднем примерно 0,5 МэВ.</a:t>
            </a:r>
          </a:p>
        </p:txBody>
      </p:sp>
    </p:spTree>
    <p:extLst>
      <p:ext uri="{BB962C8B-B14F-4D97-AF65-F5344CB8AC3E}">
        <p14:creationId xmlns:p14="http://schemas.microsoft.com/office/powerpoint/2010/main" val="47334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Стационарные исследовательские ядерные реакторы </a:t>
            </a:r>
          </a:p>
        </p:txBody>
      </p:sp>
      <p:graphicFrame>
        <p:nvGraphicFramePr>
          <p:cNvPr id="721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450752"/>
              </p:ext>
            </p:extLst>
          </p:nvPr>
        </p:nvGraphicFramePr>
        <p:xfrm>
          <a:off x="457200" y="3846513"/>
          <a:ext cx="8305800" cy="2868612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Реактор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Мощность,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МВт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Поток х10</a:t>
                      </a:r>
                      <a:r>
                        <a:rPr kumimoji="0" lang="ru-RU" sz="1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14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,</a:t>
                      </a:r>
                      <a:b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нейтр.</a:t>
                      </a:r>
                      <a:r>
                        <a:rPr kumimoji="0" lang="ru-RU" sz="1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.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см</a:t>
                      </a:r>
                      <a:r>
                        <a:rPr kumimoji="0" lang="ru-RU" sz="1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-2.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с</a:t>
                      </a:r>
                      <a:r>
                        <a:rPr kumimoji="0" lang="ru-RU" sz="1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-1 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Arial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HFR-ILL, 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Гренобль, Франция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HFBR, </a:t>
                      </a:r>
                      <a:r>
                        <a:rPr kumimoji="0" 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Брукхейвен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США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FRM II, 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Мюнхен, ФРГ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NRU, </a:t>
                      </a:r>
                      <a:r>
                        <a:rPr kumimoji="0" 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Чок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-Ривер, Канада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ORPHEE, 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Сакле, Франция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Dhruva, 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Бомбей, Индия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11339BA-B2B0-F5EA-09B3-8B762CF7B381}"/>
              </a:ext>
            </a:extLst>
          </p:cNvPr>
          <p:cNvSpPr txBox="1"/>
          <p:nvPr/>
        </p:nvSpPr>
        <p:spPr>
          <a:xfrm>
            <a:off x="457200" y="1797784"/>
            <a:ext cx="60198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1942 г.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Э. Ферми</a:t>
            </a:r>
            <a:r>
              <a:rPr lang="ru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en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ервый ядерный реактор </a:t>
            </a:r>
            <a:endParaRPr lang="ru-RU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1965 г.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</a:t>
            </a:r>
            <a:r>
              <a:rPr lang="en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Брукхэйвене</a:t>
            </a:r>
            <a:r>
              <a:rPr lang="ru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создан реактор</a:t>
            </a:r>
            <a:r>
              <a:rPr lang="en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для пучковых исследований</a:t>
            </a:r>
            <a:endParaRPr lang="ru-RU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Сегодня в мире работает </a:t>
            </a:r>
            <a:r>
              <a:rPr lang="en-RU" sz="20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несколько десятков исследовательских реакторов</a:t>
            </a:r>
            <a:r>
              <a:rPr lang="en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09EC2-81F8-17F9-7E05-9CAE3FE5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11</a:t>
            </a:fld>
            <a:endParaRPr lang="ru-RU" alt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DC657D-7450-AF01-6364-513F619B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567095"/>
            <a:ext cx="1723471" cy="213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3500"/>
            <a:ext cx="8229600" cy="760413"/>
          </a:xfrm>
        </p:spPr>
        <p:txBody>
          <a:bodyPr/>
          <a:lstStyle/>
          <a:p>
            <a:r>
              <a:rPr lang="ru-RU" altLang="ru-RU" sz="3000" b="1">
                <a:solidFill>
                  <a:srgbClr val="FF3300"/>
                </a:solidFill>
                <a:latin typeface="Times New Roman" panose="02020603050405020304" pitchFamily="18" charset="0"/>
              </a:rPr>
              <a:t>Реакции (</a:t>
            </a:r>
            <a:r>
              <a:rPr lang="en-US" altLang="ru-RU" sz="3000" b="1">
                <a:solidFill>
                  <a:srgbClr val="FF3300"/>
                </a:solidFill>
                <a:latin typeface="Times New Roman" panose="02020603050405020304" pitchFamily="18" charset="0"/>
              </a:rPr>
              <a:t>n,f), (n,</a:t>
            </a:r>
            <a:r>
              <a:rPr lang="el-GR" altLang="ru-RU" sz="3000" b="1">
                <a:solidFill>
                  <a:srgbClr val="FF3300"/>
                </a:solidFill>
                <a:latin typeface="Times New Roman" panose="02020603050405020304" pitchFamily="18" charset="0"/>
              </a:rPr>
              <a:t>γ</a:t>
            </a:r>
            <a:r>
              <a:rPr lang="en-US" altLang="ru-RU" sz="3000" b="1">
                <a:solidFill>
                  <a:srgbClr val="FF3300"/>
                </a:solidFill>
                <a:latin typeface="Times New Roman" panose="02020603050405020304" pitchFamily="18" charset="0"/>
              </a:rPr>
              <a:t>), (n,n), (n,n`)</a:t>
            </a:r>
            <a:r>
              <a:rPr lang="ru-RU" altLang="ru-RU" sz="3000" b="1">
                <a:solidFill>
                  <a:srgbClr val="FF3300"/>
                </a:solidFill>
                <a:latin typeface="Times New Roman" panose="02020603050405020304" pitchFamily="18" charset="0"/>
              </a:rPr>
              <a:t> на </a:t>
            </a:r>
            <a:r>
              <a:rPr lang="ru-RU" altLang="ru-RU" sz="3000" b="1" baseline="30000">
                <a:solidFill>
                  <a:srgbClr val="FF3300"/>
                </a:solidFill>
                <a:latin typeface="Times New Roman" panose="02020603050405020304" pitchFamily="18" charset="0"/>
              </a:rPr>
              <a:t>235</a:t>
            </a:r>
            <a:r>
              <a:rPr lang="en-US" altLang="ru-RU" sz="3000" b="1">
                <a:solidFill>
                  <a:srgbClr val="FF3300"/>
                </a:solidFill>
                <a:latin typeface="Times New Roman" panose="02020603050405020304" pitchFamily="18" charset="0"/>
              </a:rPr>
              <a:t>U </a:t>
            </a:r>
            <a:r>
              <a:rPr lang="ru-RU" altLang="ru-RU" sz="3000" b="1">
                <a:solidFill>
                  <a:srgbClr val="FF3300"/>
                </a:solidFill>
                <a:latin typeface="Times New Roman" panose="02020603050405020304" pitchFamily="18" charset="0"/>
              </a:rPr>
              <a:t>и </a:t>
            </a:r>
            <a:r>
              <a:rPr lang="en-US" altLang="ru-RU" sz="3000" b="1" baseline="30000">
                <a:solidFill>
                  <a:srgbClr val="FF3300"/>
                </a:solidFill>
                <a:latin typeface="Times New Roman" panose="02020603050405020304" pitchFamily="18" charset="0"/>
              </a:rPr>
              <a:t>238</a:t>
            </a:r>
            <a:r>
              <a:rPr lang="en-US" altLang="ru-RU" sz="3000" b="1">
                <a:solidFill>
                  <a:srgbClr val="FF3300"/>
                </a:solidFill>
                <a:latin typeface="Times New Roman" panose="02020603050405020304" pitchFamily="18" charset="0"/>
              </a:rPr>
              <a:t>U</a:t>
            </a:r>
            <a:endParaRPr lang="ru-RU" altLang="ru-RU" sz="30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6825" y="941388"/>
            <a:ext cx="4068763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066464" y="5584825"/>
            <a:ext cx="700948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деления </a:t>
            </a:r>
            <a:r>
              <a:rPr lang="ru-RU" altLang="ru-RU" sz="18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235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U 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тепловыми нейтронами </a:t>
            </a:r>
            <a:r>
              <a:rPr lang="el-GR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ru-RU" sz="1800" b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586 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238</a:t>
            </a:r>
            <a:r>
              <a:rPr lang="en-US" altLang="ru-RU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ru-RU" altLang="ru-RU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тепловыми нейтронами не делится</a:t>
            </a:r>
            <a:endParaRPr lang="ru-RU" altLang="ru-RU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Сечение деления </a:t>
            </a:r>
            <a:r>
              <a:rPr lang="ru-RU" altLang="ru-RU" sz="18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235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U 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и </a:t>
            </a:r>
            <a:r>
              <a:rPr lang="ru-RU" altLang="ru-RU" sz="1800" b="1" baseline="30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238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U 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быстрыми нейтронами порядка 1-2 б</a:t>
            </a:r>
            <a:endParaRPr lang="el-GR" altLang="ru-RU" sz="1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5D00CA-F1D3-352D-6E18-834CC2BB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75CB2-048C-F7CE-121C-9C0E43D58BD7}"/>
              </a:ext>
            </a:extLst>
          </p:cNvPr>
          <p:cNvSpPr txBox="1"/>
          <p:nvPr/>
        </p:nvSpPr>
        <p:spPr>
          <a:xfrm>
            <a:off x="76200" y="2419539"/>
            <a:ext cx="2209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столкновении нейтрона с тяжелым ядром всегда возможен радиационный захват нейтрона (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n,</a:t>
            </a:r>
            <a:r>
              <a:rPr lang="el-GR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γ). </a:t>
            </a:r>
            <a:endParaRPr lang="en-US" sz="12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Этот процесс будет конкурировать с делением и тем самым уменьшать коэффициент размножения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Изотопные ядерные реакторы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916707"/>
              </p:ext>
            </p:extLst>
          </p:nvPr>
        </p:nvGraphicFramePr>
        <p:xfrm>
          <a:off x="467264" y="2758854"/>
          <a:ext cx="8458201" cy="3718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7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7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932">
                <a:tc>
                  <a:txBody>
                    <a:bodyPr/>
                    <a:lstStyle/>
                    <a:p>
                      <a:endParaRPr lang="ru-RU" sz="19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HFIR,</a:t>
                      </a:r>
                      <a:r>
                        <a:rPr lang="en-US" sz="1900" b="1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Oak Ridge</a:t>
                      </a:r>
                      <a:endParaRPr lang="ru-RU" sz="19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СМ-3, Димитровград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32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Мощность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 </a:t>
                      </a:r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МВт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МВт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Плотность потока тепловых нейтронов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2.5·10</a:t>
                      </a:r>
                      <a:r>
                        <a:rPr lang="ru-RU" sz="1900" b="1" baseline="30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см</a:t>
                      </a:r>
                      <a:r>
                        <a:rPr lang="ru-RU" sz="1900" b="1" baseline="30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</a:t>
                      </a:r>
                      <a:r>
                        <a:rPr lang="ru-RU" sz="1900" b="1" baseline="30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5.0·10</a:t>
                      </a:r>
                      <a:r>
                        <a:rPr lang="ru-RU" sz="1900" b="1" baseline="30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см</a:t>
                      </a:r>
                      <a:r>
                        <a:rPr lang="ru-RU" sz="1900" b="1" baseline="30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</a:t>
                      </a:r>
                      <a:r>
                        <a:rPr lang="ru-RU" sz="1900" b="1" baseline="30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32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активной зоны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Ø</a:t>
                      </a:r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380 мм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420×420 мм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32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Высота активной</a:t>
                      </a:r>
                      <a:r>
                        <a:rPr lang="ru-RU" sz="1900" b="1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зоны</a:t>
                      </a:r>
                      <a:endParaRPr lang="ru-RU" sz="19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610 мм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 мм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932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ловушки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Ø</a:t>
                      </a:r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130 мм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140×140 мм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932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Объём ловушки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</a:t>
                      </a:r>
                      <a:r>
                        <a:rPr lang="ru-RU" sz="1900" b="1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л</a:t>
                      </a:r>
                      <a:endParaRPr lang="ru-RU" sz="19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 л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932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Топливо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baseline="30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235</a:t>
                      </a:r>
                      <a:r>
                        <a:rPr lang="en-US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ru-RU" sz="19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baseline="30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235</a:t>
                      </a:r>
                      <a:r>
                        <a:rPr lang="en-US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ru-RU" sz="19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932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Замедлитель</a:t>
                      </a: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</a:t>
                      </a:r>
                      <a:endParaRPr lang="ru-RU" sz="19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</a:t>
                      </a:r>
                      <a:endParaRPr lang="ru-RU" sz="19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697" marB="45697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AA2BD7-F7B9-65C4-B228-246BD30C9F3B}"/>
              </a:ext>
            </a:extLst>
          </p:cNvPr>
          <p:cNvSpPr txBox="1"/>
          <p:nvPr/>
        </p:nvSpPr>
        <p:spPr>
          <a:xfrm>
            <a:off x="434196" y="1143000"/>
            <a:ext cx="8458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</a:t>
            </a:r>
            <a:r>
              <a:rPr lang="ru-RU" sz="2400" b="0" i="0" u="none" strike="noStrike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наработки изотопов, применяемых в различных областях</a:t>
            </a:r>
            <a:r>
              <a:rPr lang="ru-RU" sz="24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Наиболее широко используются для производства ядерных оружейных материалов</a:t>
            </a: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b="0" i="0" u="none" strike="noStrike" baseline="300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239</a:t>
            </a:r>
            <a:r>
              <a:rPr lang="en-GB" sz="24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Pu). </a:t>
            </a:r>
            <a:endParaRPr lang="en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A68A1-D4BB-53C0-63C3-5A4101A9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99782" y="6441015"/>
            <a:ext cx="2133600" cy="476250"/>
          </a:xfrm>
        </p:spPr>
        <p:txBody>
          <a:bodyPr/>
          <a:lstStyle/>
          <a:p>
            <a:pPr>
              <a:defRPr/>
            </a:pPr>
            <a:fld id="{422886D5-6F2A-486B-A125-3E23918D74A4}" type="slidenum">
              <a:rPr lang="ru-RU" altLang="ru-RU" smtClean="0"/>
              <a:pPr>
                <a:defRPr/>
              </a:pPr>
              <a:t>13</a:t>
            </a:fld>
            <a:endParaRPr lang="ru-RU" alt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3513" y="88900"/>
            <a:ext cx="8828087" cy="584200"/>
          </a:xfrm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Изотопные реакторы</a:t>
            </a:r>
            <a:endParaRPr lang="en-US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11299-92_pool.png"/>
          <p:cNvPicPr>
            <a:picLocks noChangeAspect="1"/>
          </p:cNvPicPr>
          <p:nvPr/>
        </p:nvPicPr>
        <p:blipFill>
          <a:blip r:embed="rId3"/>
          <a:srcRect l="12187" r="10156"/>
          <a:stretch>
            <a:fillRect/>
          </a:stretch>
        </p:blipFill>
        <p:spPr bwMode="auto">
          <a:xfrm>
            <a:off x="304800" y="1219200"/>
            <a:ext cx="3886200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1741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12850"/>
            <a:ext cx="41529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Box 1"/>
          <p:cNvSpPr txBox="1">
            <a:spLocks noChangeArrowheads="1"/>
          </p:cNvSpPr>
          <p:nvPr/>
        </p:nvSpPr>
        <p:spPr bwMode="auto">
          <a:xfrm>
            <a:off x="163513" y="765175"/>
            <a:ext cx="4259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HFIR, ORNL, Oak Ridge, USA, 85 MW </a:t>
            </a:r>
            <a:endParaRPr lang="ru-RU" altLang="ru-RU" sz="1800" b="1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5" name="TextBox 8"/>
          <p:cNvSpPr txBox="1">
            <a:spLocks noChangeArrowheads="1"/>
          </p:cNvSpPr>
          <p:nvPr/>
        </p:nvSpPr>
        <p:spPr bwMode="auto">
          <a:xfrm>
            <a:off x="4368927" y="765731"/>
            <a:ext cx="48504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CM-3, </a:t>
            </a:r>
            <a:r>
              <a:rPr lang="ru-RU" altLang="ru-RU" sz="1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НИИАР</a:t>
            </a:r>
            <a:r>
              <a:rPr lang="en-US" altLang="ru-RU" sz="1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Димитровград</a:t>
            </a:r>
            <a:r>
              <a:rPr lang="en-US" altLang="ru-RU" sz="1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</a:t>
            </a:r>
            <a:r>
              <a:rPr lang="en-US" altLang="ru-RU" sz="1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100 M</a:t>
            </a:r>
            <a:r>
              <a:rPr lang="ru-RU" altLang="ru-RU" sz="1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</a:t>
            </a:r>
            <a:r>
              <a:rPr lang="en-US" altLang="ru-RU" sz="1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1800" b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UPu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5638800"/>
            <a:ext cx="41624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9" descr="PuAm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6027738"/>
            <a:ext cx="48577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6C174-7EE3-781B-AE64-AEE98F69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2886D5-6F2A-486B-A125-3E23918D74A4}" type="slidenum">
              <a:rPr lang="ru-RU" altLang="ru-RU" smtClean="0"/>
              <a:pPr>
                <a:defRPr/>
              </a:pPr>
              <a:t>14</a:t>
            </a:fld>
            <a:endParaRPr lang="ru-RU" altLang="ru-RU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05784"/>
            <a:ext cx="8767762" cy="649288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Производство трансурановых изотопов</a:t>
            </a:r>
            <a:endParaRPr lang="en-US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228600" y="1162050"/>
            <a:ext cx="8701088" cy="4779963"/>
            <a:chOff x="96" y="864"/>
            <a:chExt cx="5613" cy="2832"/>
          </a:xfrm>
        </p:grpSpPr>
        <p:grpSp>
          <p:nvGrpSpPr>
            <p:cNvPr id="19460" name="Group 4"/>
            <p:cNvGrpSpPr>
              <a:grpSpLocks/>
            </p:cNvGrpSpPr>
            <p:nvPr/>
          </p:nvGrpSpPr>
          <p:grpSpPr bwMode="auto">
            <a:xfrm>
              <a:off x="96" y="864"/>
              <a:ext cx="5613" cy="2832"/>
              <a:chOff x="97" y="831"/>
              <a:chExt cx="5612" cy="2865"/>
            </a:xfrm>
          </p:grpSpPr>
          <p:sp>
            <p:nvSpPr>
              <p:cNvPr id="19509" name="Rectangle 5"/>
              <p:cNvSpPr>
                <a:spLocks noChangeArrowheads="1"/>
              </p:cNvSpPr>
              <p:nvPr/>
            </p:nvSpPr>
            <p:spPr bwMode="auto">
              <a:xfrm>
                <a:off x="97" y="3282"/>
                <a:ext cx="401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800" b="1">
                    <a:solidFill>
                      <a:srgbClr val="000000"/>
                    </a:solidFill>
                  </a:rPr>
                  <a:t>94</a:t>
                </a:r>
              </a:p>
            </p:txBody>
          </p:sp>
          <p:sp>
            <p:nvSpPr>
              <p:cNvPr id="19510" name="Rectangle 6"/>
              <p:cNvSpPr>
                <a:spLocks noChangeArrowheads="1"/>
              </p:cNvSpPr>
              <p:nvPr/>
            </p:nvSpPr>
            <p:spPr bwMode="auto">
              <a:xfrm>
                <a:off x="97" y="2880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800" b="1">
                    <a:solidFill>
                      <a:srgbClr val="000000"/>
                    </a:solidFill>
                  </a:rPr>
                  <a:t>95</a:t>
                </a:r>
              </a:p>
            </p:txBody>
          </p:sp>
          <p:sp>
            <p:nvSpPr>
              <p:cNvPr id="19511" name="Rectangle 7"/>
              <p:cNvSpPr>
                <a:spLocks noChangeArrowheads="1"/>
              </p:cNvSpPr>
              <p:nvPr/>
            </p:nvSpPr>
            <p:spPr bwMode="auto">
              <a:xfrm>
                <a:off x="97" y="2439"/>
                <a:ext cx="401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800" b="1">
                    <a:solidFill>
                      <a:srgbClr val="000000"/>
                    </a:solidFill>
                  </a:rPr>
                  <a:t>96</a:t>
                </a:r>
              </a:p>
            </p:txBody>
          </p:sp>
          <p:sp>
            <p:nvSpPr>
              <p:cNvPr id="19512" name="Rectangle 8"/>
              <p:cNvSpPr>
                <a:spLocks noChangeArrowheads="1"/>
              </p:cNvSpPr>
              <p:nvPr/>
            </p:nvSpPr>
            <p:spPr bwMode="auto">
              <a:xfrm>
                <a:off x="97" y="2037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3" name="Rectangle 9"/>
              <p:cNvSpPr>
                <a:spLocks noChangeArrowheads="1"/>
              </p:cNvSpPr>
              <p:nvPr/>
            </p:nvSpPr>
            <p:spPr bwMode="auto">
              <a:xfrm>
                <a:off x="97" y="1635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4" name="Rectangle 10"/>
              <p:cNvSpPr>
                <a:spLocks noChangeArrowheads="1"/>
              </p:cNvSpPr>
              <p:nvPr/>
            </p:nvSpPr>
            <p:spPr bwMode="auto">
              <a:xfrm>
                <a:off x="97" y="1233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5" name="Rectangle 11"/>
              <p:cNvSpPr>
                <a:spLocks noChangeArrowheads="1"/>
              </p:cNvSpPr>
              <p:nvPr/>
            </p:nvSpPr>
            <p:spPr bwMode="auto">
              <a:xfrm>
                <a:off x="97" y="831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6" name="Rectangle 12"/>
              <p:cNvSpPr>
                <a:spLocks noChangeArrowheads="1"/>
              </p:cNvSpPr>
              <p:nvPr/>
            </p:nvSpPr>
            <p:spPr bwMode="auto">
              <a:xfrm>
                <a:off x="5308" y="3282"/>
                <a:ext cx="401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400" b="1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  <p:sp>
            <p:nvSpPr>
              <p:cNvPr id="19517" name="Rectangle 13"/>
              <p:cNvSpPr>
                <a:spLocks noChangeArrowheads="1"/>
              </p:cNvSpPr>
              <p:nvPr/>
            </p:nvSpPr>
            <p:spPr bwMode="auto">
              <a:xfrm>
                <a:off x="4908" y="3282"/>
                <a:ext cx="400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8" name="Rectangle 14"/>
              <p:cNvSpPr>
                <a:spLocks noChangeArrowheads="1"/>
              </p:cNvSpPr>
              <p:nvPr/>
            </p:nvSpPr>
            <p:spPr bwMode="auto">
              <a:xfrm>
                <a:off x="4506" y="3282"/>
                <a:ext cx="402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9" name="Rectangle 15"/>
              <p:cNvSpPr>
                <a:spLocks noChangeArrowheads="1"/>
              </p:cNvSpPr>
              <p:nvPr/>
            </p:nvSpPr>
            <p:spPr bwMode="auto">
              <a:xfrm>
                <a:off x="4106" y="3282"/>
                <a:ext cx="400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20" name="Rectangle 16"/>
              <p:cNvSpPr>
                <a:spLocks noChangeArrowheads="1"/>
              </p:cNvSpPr>
              <p:nvPr/>
            </p:nvSpPr>
            <p:spPr bwMode="auto">
              <a:xfrm>
                <a:off x="3705" y="3282"/>
                <a:ext cx="401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000" b="1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21" name="Rectangle 17"/>
              <p:cNvSpPr>
                <a:spLocks noChangeArrowheads="1"/>
              </p:cNvSpPr>
              <p:nvPr/>
            </p:nvSpPr>
            <p:spPr bwMode="auto">
              <a:xfrm>
                <a:off x="3304" y="3282"/>
                <a:ext cx="401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Pu246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22" name="Rectangle 18"/>
              <p:cNvSpPr>
                <a:spLocks noChangeArrowheads="1"/>
              </p:cNvSpPr>
              <p:nvPr/>
            </p:nvSpPr>
            <p:spPr bwMode="auto">
              <a:xfrm>
                <a:off x="2904" y="3282"/>
                <a:ext cx="400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Pu245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23" name="Rectangle 19"/>
              <p:cNvSpPr>
                <a:spLocks noChangeArrowheads="1"/>
              </p:cNvSpPr>
              <p:nvPr/>
            </p:nvSpPr>
            <p:spPr bwMode="auto">
              <a:xfrm>
                <a:off x="2502" y="3282"/>
                <a:ext cx="402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Pu244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  <p:sp>
            <p:nvSpPr>
              <p:cNvPr id="19524" name="Rectangle 20"/>
              <p:cNvSpPr>
                <a:spLocks noChangeArrowheads="1"/>
              </p:cNvSpPr>
              <p:nvPr/>
            </p:nvSpPr>
            <p:spPr bwMode="auto">
              <a:xfrm>
                <a:off x="2101" y="3282"/>
                <a:ext cx="401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Pu243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25" name="Rectangle 21"/>
              <p:cNvSpPr>
                <a:spLocks noChangeArrowheads="1"/>
              </p:cNvSpPr>
              <p:nvPr/>
            </p:nvSpPr>
            <p:spPr bwMode="auto">
              <a:xfrm>
                <a:off x="1701" y="3282"/>
                <a:ext cx="400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Pu242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  <p:sp>
            <p:nvSpPr>
              <p:cNvPr id="19526" name="Rectangle 22"/>
              <p:cNvSpPr>
                <a:spLocks noChangeArrowheads="1"/>
              </p:cNvSpPr>
              <p:nvPr/>
            </p:nvSpPr>
            <p:spPr bwMode="auto">
              <a:xfrm>
                <a:off x="1296" y="3282"/>
                <a:ext cx="405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Pu241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, (n,f)</a:t>
                </a:r>
              </a:p>
            </p:txBody>
          </p:sp>
          <p:sp>
            <p:nvSpPr>
              <p:cNvPr id="19527" name="Rectangle 23"/>
              <p:cNvSpPr>
                <a:spLocks noChangeArrowheads="1"/>
              </p:cNvSpPr>
              <p:nvPr/>
            </p:nvSpPr>
            <p:spPr bwMode="auto">
              <a:xfrm>
                <a:off x="912" y="3282"/>
                <a:ext cx="384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Pu240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  <p:sp>
            <p:nvSpPr>
              <p:cNvPr id="19528" name="Rectangle 24"/>
              <p:cNvSpPr>
                <a:spLocks noChangeArrowheads="1"/>
              </p:cNvSpPr>
              <p:nvPr/>
            </p:nvSpPr>
            <p:spPr bwMode="auto">
              <a:xfrm>
                <a:off x="498" y="3282"/>
                <a:ext cx="414" cy="414"/>
              </a:xfrm>
              <a:prstGeom prst="rect">
                <a:avLst/>
              </a:prstGeom>
              <a:solidFill>
                <a:srgbClr val="00542E"/>
              </a:solidFill>
              <a:ln w="762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2000" b="1">
                    <a:solidFill>
                      <a:schemeClr val="bg1"/>
                    </a:solidFill>
                  </a:rPr>
                  <a:t>Pu</a:t>
                </a:r>
              </a:p>
            </p:txBody>
          </p:sp>
          <p:sp>
            <p:nvSpPr>
              <p:cNvPr id="19529" name="Rectangle 25"/>
              <p:cNvSpPr>
                <a:spLocks noChangeArrowheads="1"/>
              </p:cNvSpPr>
              <p:nvPr/>
            </p:nvSpPr>
            <p:spPr bwMode="auto">
              <a:xfrm>
                <a:off x="5308" y="2880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30" name="Rectangle 26"/>
              <p:cNvSpPr>
                <a:spLocks noChangeArrowheads="1"/>
              </p:cNvSpPr>
              <p:nvPr/>
            </p:nvSpPr>
            <p:spPr bwMode="auto">
              <a:xfrm>
                <a:off x="4908" y="2880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31" name="Rectangle 27"/>
              <p:cNvSpPr>
                <a:spLocks noChangeArrowheads="1"/>
              </p:cNvSpPr>
              <p:nvPr/>
            </p:nvSpPr>
            <p:spPr bwMode="auto">
              <a:xfrm>
                <a:off x="4506" y="2880"/>
                <a:ext cx="402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32" name="Rectangle 28"/>
              <p:cNvSpPr>
                <a:spLocks noChangeArrowheads="1"/>
              </p:cNvSpPr>
              <p:nvPr/>
            </p:nvSpPr>
            <p:spPr bwMode="auto">
              <a:xfrm>
                <a:off x="4106" y="2880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33" name="Rectangle 29"/>
              <p:cNvSpPr>
                <a:spLocks noChangeArrowheads="1"/>
              </p:cNvSpPr>
              <p:nvPr/>
            </p:nvSpPr>
            <p:spPr bwMode="auto">
              <a:xfrm>
                <a:off x="3705" y="2880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34" name="Rectangle 30"/>
              <p:cNvSpPr>
                <a:spLocks noChangeArrowheads="1"/>
              </p:cNvSpPr>
              <p:nvPr/>
            </p:nvSpPr>
            <p:spPr bwMode="auto">
              <a:xfrm>
                <a:off x="3304" y="2880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35" name="Rectangle 31"/>
              <p:cNvSpPr>
                <a:spLocks noChangeArrowheads="1"/>
              </p:cNvSpPr>
              <p:nvPr/>
            </p:nvSpPr>
            <p:spPr bwMode="auto">
              <a:xfrm>
                <a:off x="2904" y="2880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Am246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36" name="Rectangle 32"/>
              <p:cNvSpPr>
                <a:spLocks noChangeArrowheads="1"/>
              </p:cNvSpPr>
              <p:nvPr/>
            </p:nvSpPr>
            <p:spPr bwMode="auto">
              <a:xfrm>
                <a:off x="2502" y="2880"/>
                <a:ext cx="402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Am245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37" name="Rectangle 33"/>
              <p:cNvSpPr>
                <a:spLocks noChangeArrowheads="1"/>
              </p:cNvSpPr>
              <p:nvPr/>
            </p:nvSpPr>
            <p:spPr bwMode="auto">
              <a:xfrm>
                <a:off x="2101" y="2880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Am244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38" name="Rectangle 34"/>
              <p:cNvSpPr>
                <a:spLocks noChangeArrowheads="1"/>
              </p:cNvSpPr>
              <p:nvPr/>
            </p:nvSpPr>
            <p:spPr bwMode="auto">
              <a:xfrm>
                <a:off x="1701" y="2880"/>
                <a:ext cx="400" cy="402"/>
              </a:xfrm>
              <a:prstGeom prst="rect">
                <a:avLst/>
              </a:prstGeom>
              <a:solidFill>
                <a:srgbClr val="0099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Am243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  <p:sp>
            <p:nvSpPr>
              <p:cNvPr id="19539" name="Rectangle 35"/>
              <p:cNvSpPr>
                <a:spLocks noChangeArrowheads="1"/>
              </p:cNvSpPr>
              <p:nvPr/>
            </p:nvSpPr>
            <p:spPr bwMode="auto">
              <a:xfrm>
                <a:off x="1296" y="2880"/>
                <a:ext cx="405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Am242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9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9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r>
                  <a:rPr lang="en-US" altLang="ru-RU" sz="9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,EC,(n,f)</a:t>
                </a:r>
              </a:p>
            </p:txBody>
          </p:sp>
          <p:sp>
            <p:nvSpPr>
              <p:cNvPr id="19540" name="Rectangle 36"/>
              <p:cNvSpPr>
                <a:spLocks noChangeArrowheads="1"/>
              </p:cNvSpPr>
              <p:nvPr/>
            </p:nvSpPr>
            <p:spPr bwMode="auto">
              <a:xfrm>
                <a:off x="912" y="2880"/>
                <a:ext cx="38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Am241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  <p:sp>
            <p:nvSpPr>
              <p:cNvPr id="19541" name="Rectangle 37"/>
              <p:cNvSpPr>
                <a:spLocks noChangeArrowheads="1"/>
              </p:cNvSpPr>
              <p:nvPr/>
            </p:nvSpPr>
            <p:spPr bwMode="auto">
              <a:xfrm>
                <a:off x="498" y="2880"/>
                <a:ext cx="414" cy="402"/>
              </a:xfrm>
              <a:prstGeom prst="rect">
                <a:avLst/>
              </a:prstGeom>
              <a:solidFill>
                <a:srgbClr val="00542E"/>
              </a:solidFill>
              <a:ln w="762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2000" b="1">
                    <a:solidFill>
                      <a:schemeClr val="bg1"/>
                    </a:solidFill>
                  </a:rPr>
                  <a:t>Am</a:t>
                </a:r>
              </a:p>
            </p:txBody>
          </p:sp>
          <p:sp>
            <p:nvSpPr>
              <p:cNvPr id="19542" name="Rectangle 38"/>
              <p:cNvSpPr>
                <a:spLocks noChangeArrowheads="1"/>
              </p:cNvSpPr>
              <p:nvPr/>
            </p:nvSpPr>
            <p:spPr bwMode="auto">
              <a:xfrm>
                <a:off x="5308" y="2439"/>
                <a:ext cx="401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43" name="Rectangle 39"/>
              <p:cNvSpPr>
                <a:spLocks noChangeArrowheads="1"/>
              </p:cNvSpPr>
              <p:nvPr/>
            </p:nvSpPr>
            <p:spPr bwMode="auto">
              <a:xfrm>
                <a:off x="4908" y="2439"/>
                <a:ext cx="400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44" name="Rectangle 40"/>
              <p:cNvSpPr>
                <a:spLocks noChangeArrowheads="1"/>
              </p:cNvSpPr>
              <p:nvPr/>
            </p:nvSpPr>
            <p:spPr bwMode="auto">
              <a:xfrm>
                <a:off x="4506" y="2439"/>
                <a:ext cx="402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45" name="Rectangle 41"/>
              <p:cNvSpPr>
                <a:spLocks noChangeArrowheads="1"/>
              </p:cNvSpPr>
              <p:nvPr/>
            </p:nvSpPr>
            <p:spPr bwMode="auto">
              <a:xfrm>
                <a:off x="4106" y="2439"/>
                <a:ext cx="400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Cm250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α, β</a:t>
                </a:r>
                <a:r>
                  <a:rPr lang="en-US" altLang="ru-RU" sz="10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r>
                  <a:rPr lang="en-US" altLang="ru-RU" sz="1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,SF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46" name="Rectangle 42"/>
              <p:cNvSpPr>
                <a:spLocks noChangeArrowheads="1"/>
              </p:cNvSpPr>
              <p:nvPr/>
            </p:nvSpPr>
            <p:spPr bwMode="auto">
              <a:xfrm>
                <a:off x="3705" y="2439"/>
                <a:ext cx="401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Cm249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47" name="Rectangle 43"/>
              <p:cNvSpPr>
                <a:spLocks noChangeArrowheads="1"/>
              </p:cNvSpPr>
              <p:nvPr/>
            </p:nvSpPr>
            <p:spPr bwMode="auto">
              <a:xfrm>
                <a:off x="3304" y="2439"/>
                <a:ext cx="401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Cm248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α, SF</a:t>
                </a:r>
              </a:p>
            </p:txBody>
          </p:sp>
          <p:sp>
            <p:nvSpPr>
              <p:cNvPr id="19548" name="Rectangle 44"/>
              <p:cNvSpPr>
                <a:spLocks noChangeArrowheads="1"/>
              </p:cNvSpPr>
              <p:nvPr/>
            </p:nvSpPr>
            <p:spPr bwMode="auto">
              <a:xfrm>
                <a:off x="2904" y="2439"/>
                <a:ext cx="400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 dirty="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Cm247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 dirty="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 dirty="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α, (</a:t>
                </a:r>
                <a:r>
                  <a:rPr lang="en-US" altLang="ru-RU" sz="1200" dirty="0" err="1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n,f</a:t>
                </a:r>
                <a:r>
                  <a:rPr lang="en-US" altLang="ru-RU" sz="1200" dirty="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)</a:t>
                </a:r>
              </a:p>
            </p:txBody>
          </p:sp>
          <p:sp>
            <p:nvSpPr>
              <p:cNvPr id="19549" name="Rectangle 45"/>
              <p:cNvSpPr>
                <a:spLocks noChangeArrowheads="1"/>
              </p:cNvSpPr>
              <p:nvPr/>
            </p:nvSpPr>
            <p:spPr bwMode="auto">
              <a:xfrm>
                <a:off x="2502" y="2439"/>
                <a:ext cx="402" cy="441"/>
              </a:xfrm>
              <a:prstGeom prst="rect">
                <a:avLst/>
              </a:prstGeom>
              <a:solidFill>
                <a:srgbClr val="0099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Cm246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  <p:sp>
            <p:nvSpPr>
              <p:cNvPr id="19550" name="Rectangle 46"/>
              <p:cNvSpPr>
                <a:spLocks noChangeArrowheads="1"/>
              </p:cNvSpPr>
              <p:nvPr/>
            </p:nvSpPr>
            <p:spPr bwMode="auto">
              <a:xfrm>
                <a:off x="2101" y="2439"/>
                <a:ext cx="401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Cm245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α, (n,f)</a:t>
                </a:r>
              </a:p>
            </p:txBody>
          </p:sp>
          <p:sp>
            <p:nvSpPr>
              <p:cNvPr id="19551" name="Rectangle 47"/>
              <p:cNvSpPr>
                <a:spLocks noChangeArrowheads="1"/>
              </p:cNvSpPr>
              <p:nvPr/>
            </p:nvSpPr>
            <p:spPr bwMode="auto">
              <a:xfrm>
                <a:off x="1701" y="2439"/>
                <a:ext cx="400" cy="441"/>
              </a:xfrm>
              <a:prstGeom prst="rect">
                <a:avLst/>
              </a:prstGeom>
              <a:solidFill>
                <a:srgbClr val="0099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Cm244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  <p:sp>
            <p:nvSpPr>
              <p:cNvPr id="19552" name="Rectangle 48"/>
              <p:cNvSpPr>
                <a:spLocks noChangeArrowheads="1"/>
              </p:cNvSpPr>
              <p:nvPr/>
            </p:nvSpPr>
            <p:spPr bwMode="auto">
              <a:xfrm>
                <a:off x="1296" y="2439"/>
                <a:ext cx="405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Cm243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α, (n,f)</a:t>
                </a:r>
              </a:p>
            </p:txBody>
          </p:sp>
          <p:sp>
            <p:nvSpPr>
              <p:cNvPr id="19553" name="Rectangle 49"/>
              <p:cNvSpPr>
                <a:spLocks noChangeArrowheads="1"/>
              </p:cNvSpPr>
              <p:nvPr/>
            </p:nvSpPr>
            <p:spPr bwMode="auto">
              <a:xfrm>
                <a:off x="912" y="2439"/>
                <a:ext cx="384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Cm242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  <p:sp>
            <p:nvSpPr>
              <p:cNvPr id="19554" name="Rectangle 50"/>
              <p:cNvSpPr>
                <a:spLocks noChangeArrowheads="1"/>
              </p:cNvSpPr>
              <p:nvPr/>
            </p:nvSpPr>
            <p:spPr bwMode="auto">
              <a:xfrm>
                <a:off x="498" y="2439"/>
                <a:ext cx="414" cy="441"/>
              </a:xfrm>
              <a:prstGeom prst="rect">
                <a:avLst/>
              </a:prstGeom>
              <a:solidFill>
                <a:srgbClr val="00542E"/>
              </a:solidFill>
              <a:ln w="762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2000" b="1">
                    <a:solidFill>
                      <a:schemeClr val="bg1"/>
                    </a:solidFill>
                  </a:rPr>
                  <a:t>Cm</a:t>
                </a:r>
              </a:p>
            </p:txBody>
          </p:sp>
          <p:sp>
            <p:nvSpPr>
              <p:cNvPr id="19555" name="Rectangle 51"/>
              <p:cNvSpPr>
                <a:spLocks noChangeArrowheads="1"/>
              </p:cNvSpPr>
              <p:nvPr/>
            </p:nvSpPr>
            <p:spPr bwMode="auto">
              <a:xfrm>
                <a:off x="5308" y="2037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56" name="Rectangle 52"/>
              <p:cNvSpPr>
                <a:spLocks noChangeArrowheads="1"/>
              </p:cNvSpPr>
              <p:nvPr/>
            </p:nvSpPr>
            <p:spPr bwMode="auto">
              <a:xfrm>
                <a:off x="4908" y="2037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57" name="Rectangle 53"/>
              <p:cNvSpPr>
                <a:spLocks noChangeArrowheads="1"/>
              </p:cNvSpPr>
              <p:nvPr/>
            </p:nvSpPr>
            <p:spPr bwMode="auto">
              <a:xfrm>
                <a:off x="4506" y="2037"/>
                <a:ext cx="402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58" name="Rectangle 54"/>
              <p:cNvSpPr>
                <a:spLocks noChangeArrowheads="1"/>
              </p:cNvSpPr>
              <p:nvPr/>
            </p:nvSpPr>
            <p:spPr bwMode="auto">
              <a:xfrm>
                <a:off x="4106" y="2037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Bk251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59" name="Rectangle 55"/>
              <p:cNvSpPr>
                <a:spLocks noChangeArrowheads="1"/>
              </p:cNvSpPr>
              <p:nvPr/>
            </p:nvSpPr>
            <p:spPr bwMode="auto">
              <a:xfrm>
                <a:off x="3705" y="2037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Bk250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60" name="Rectangle 56"/>
              <p:cNvSpPr>
                <a:spLocks noChangeArrowheads="1"/>
              </p:cNvSpPr>
              <p:nvPr/>
            </p:nvSpPr>
            <p:spPr bwMode="auto">
              <a:xfrm>
                <a:off x="3304" y="2037"/>
                <a:ext cx="401" cy="402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Bk249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61" name="Rectangle 57"/>
              <p:cNvSpPr>
                <a:spLocks noChangeArrowheads="1"/>
              </p:cNvSpPr>
              <p:nvPr/>
            </p:nvSpPr>
            <p:spPr bwMode="auto">
              <a:xfrm>
                <a:off x="2904" y="2037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62" name="Rectangle 58"/>
              <p:cNvSpPr>
                <a:spLocks noChangeArrowheads="1"/>
              </p:cNvSpPr>
              <p:nvPr/>
            </p:nvSpPr>
            <p:spPr bwMode="auto">
              <a:xfrm>
                <a:off x="2502" y="2037"/>
                <a:ext cx="402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63" name="Rectangle 59"/>
              <p:cNvSpPr>
                <a:spLocks noChangeArrowheads="1"/>
              </p:cNvSpPr>
              <p:nvPr/>
            </p:nvSpPr>
            <p:spPr bwMode="auto">
              <a:xfrm>
                <a:off x="2101" y="2037"/>
                <a:ext cx="401" cy="402"/>
              </a:xfrm>
              <a:prstGeom prst="rect">
                <a:avLst/>
              </a:prstGeom>
              <a:solidFill>
                <a:srgbClr val="00542E"/>
              </a:solidFill>
              <a:ln w="762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2000" b="1">
                    <a:solidFill>
                      <a:schemeClr val="bg1"/>
                    </a:solidFill>
                  </a:rPr>
                  <a:t>Bk</a:t>
                </a:r>
              </a:p>
            </p:txBody>
          </p:sp>
          <p:sp>
            <p:nvSpPr>
              <p:cNvPr id="19564" name="Rectangle 60"/>
              <p:cNvSpPr>
                <a:spLocks noChangeArrowheads="1"/>
              </p:cNvSpPr>
              <p:nvPr/>
            </p:nvSpPr>
            <p:spPr bwMode="auto">
              <a:xfrm>
                <a:off x="1701" y="2037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800" b="1">
                    <a:solidFill>
                      <a:srgbClr val="000000"/>
                    </a:solidFill>
                  </a:rPr>
                  <a:t>97</a:t>
                </a:r>
              </a:p>
            </p:txBody>
          </p:sp>
          <p:sp>
            <p:nvSpPr>
              <p:cNvPr id="19565" name="Rectangle 61"/>
              <p:cNvSpPr>
                <a:spLocks noChangeArrowheads="1"/>
              </p:cNvSpPr>
              <p:nvPr/>
            </p:nvSpPr>
            <p:spPr bwMode="auto">
              <a:xfrm>
                <a:off x="1296" y="2037"/>
                <a:ext cx="405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66" name="Rectangle 62"/>
              <p:cNvSpPr>
                <a:spLocks noChangeArrowheads="1"/>
              </p:cNvSpPr>
              <p:nvPr/>
            </p:nvSpPr>
            <p:spPr bwMode="auto">
              <a:xfrm>
                <a:off x="912" y="2037"/>
                <a:ext cx="38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67" name="Rectangle 63"/>
              <p:cNvSpPr>
                <a:spLocks noChangeArrowheads="1"/>
              </p:cNvSpPr>
              <p:nvPr/>
            </p:nvSpPr>
            <p:spPr bwMode="auto">
              <a:xfrm>
                <a:off x="498" y="2037"/>
                <a:ext cx="41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68" name="Rectangle 64"/>
              <p:cNvSpPr>
                <a:spLocks noChangeArrowheads="1"/>
              </p:cNvSpPr>
              <p:nvPr/>
            </p:nvSpPr>
            <p:spPr bwMode="auto">
              <a:xfrm>
                <a:off x="5308" y="1635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69" name="Rectangle 65"/>
              <p:cNvSpPr>
                <a:spLocks noChangeArrowheads="1"/>
              </p:cNvSpPr>
              <p:nvPr/>
            </p:nvSpPr>
            <p:spPr bwMode="auto">
              <a:xfrm>
                <a:off x="4908" y="1635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Cf254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α, SF</a:t>
                </a:r>
              </a:p>
            </p:txBody>
          </p:sp>
          <p:sp>
            <p:nvSpPr>
              <p:cNvPr id="19570" name="Rectangle 66"/>
              <p:cNvSpPr>
                <a:spLocks noChangeArrowheads="1"/>
              </p:cNvSpPr>
              <p:nvPr/>
            </p:nvSpPr>
            <p:spPr bwMode="auto">
              <a:xfrm>
                <a:off x="4506" y="1635"/>
                <a:ext cx="402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Cf253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, (n,f)</a:t>
                </a:r>
              </a:p>
            </p:txBody>
          </p:sp>
          <p:sp>
            <p:nvSpPr>
              <p:cNvPr id="347" name="Rectangle 67"/>
              <p:cNvSpPr>
                <a:spLocks noChangeArrowheads="1"/>
              </p:cNvSpPr>
              <p:nvPr/>
            </p:nvSpPr>
            <p:spPr bwMode="auto">
              <a:xfrm>
                <a:off x="4106" y="1635"/>
                <a:ext cx="400" cy="402"/>
              </a:xfrm>
              <a:prstGeom prst="rect">
                <a:avLst/>
              </a:prstGeom>
              <a:solidFill>
                <a:srgbClr val="FF0000"/>
              </a:solidFill>
              <a:ln w="38100" cmpd="sng">
                <a:solidFill>
                  <a:schemeClr val="tx1"/>
                </a:solidFill>
                <a:bevel/>
                <a:headEnd/>
                <a:tailEnd/>
              </a:ln>
              <a:effectLst>
                <a:outerShdw blurRad="292100" dist="139700" dir="2700000" algn="ctr" rotWithShape="0">
                  <a:srgbClr val="000000">
                    <a:alpha val="65000"/>
                  </a:srgbClr>
                </a:outerShdw>
              </a:effectLst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  <a:buClr>
                    <a:srgbClr val="01673E"/>
                  </a:buClr>
                  <a:buFont typeface="Symbol" pitchFamily="18" charset="2"/>
                  <a:buNone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 Narrow" pitchFamily="34" charset="0"/>
                  </a:rPr>
                  <a:t>Cf252</a:t>
                </a:r>
              </a:p>
              <a:p>
                <a:pPr algn="ctr" eaLnBrk="1" hangingPunct="1">
                  <a:spcBef>
                    <a:spcPct val="20000"/>
                  </a:spcBef>
                  <a:buClr>
                    <a:srgbClr val="01673E"/>
                  </a:buClr>
                  <a:buFont typeface="Symbol" pitchFamily="18" charset="2"/>
                  <a:buNone/>
                  <a:defRPr/>
                </a:pPr>
                <a:endParaRPr lang="en-US" sz="800" dirty="0">
                  <a:solidFill>
                    <a:srgbClr val="000000"/>
                  </a:solidFill>
                  <a:latin typeface="Arial Narrow" pitchFamily="34" charset="0"/>
                </a:endParaRPr>
              </a:p>
              <a:p>
                <a:pPr algn="ctr" eaLnBrk="1" hangingPunct="1">
                  <a:spcBef>
                    <a:spcPct val="20000"/>
                  </a:spcBef>
                  <a:buClr>
                    <a:srgbClr val="01673E"/>
                  </a:buClr>
                  <a:buFont typeface="Symbol" pitchFamily="18" charset="2"/>
                  <a:buNone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 Narrow" pitchFamily="34" charset="0"/>
                  </a:rPr>
                  <a:t>α, SF</a:t>
                </a:r>
              </a:p>
            </p:txBody>
          </p:sp>
          <p:sp>
            <p:nvSpPr>
              <p:cNvPr id="19572" name="Rectangle 68"/>
              <p:cNvSpPr>
                <a:spLocks noChangeArrowheads="1"/>
              </p:cNvSpPr>
              <p:nvPr/>
            </p:nvSpPr>
            <p:spPr bwMode="auto">
              <a:xfrm>
                <a:off x="3705" y="1635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Cf251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 (n,f)</a:t>
                </a:r>
              </a:p>
            </p:txBody>
          </p:sp>
          <p:sp>
            <p:nvSpPr>
              <p:cNvPr id="19573" name="Rectangle 69"/>
              <p:cNvSpPr>
                <a:spLocks noChangeArrowheads="1"/>
              </p:cNvSpPr>
              <p:nvPr/>
            </p:nvSpPr>
            <p:spPr bwMode="auto">
              <a:xfrm>
                <a:off x="3304" y="1635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Cf250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  <p:sp>
            <p:nvSpPr>
              <p:cNvPr id="19574" name="Rectangle 70"/>
              <p:cNvSpPr>
                <a:spLocks noChangeArrowheads="1"/>
              </p:cNvSpPr>
              <p:nvPr/>
            </p:nvSpPr>
            <p:spPr bwMode="auto">
              <a:xfrm>
                <a:off x="2904" y="1635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Cf249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α, (n,f)</a:t>
                </a:r>
              </a:p>
            </p:txBody>
          </p:sp>
          <p:sp>
            <p:nvSpPr>
              <p:cNvPr id="19575" name="Rectangle 71"/>
              <p:cNvSpPr>
                <a:spLocks noChangeArrowheads="1"/>
              </p:cNvSpPr>
              <p:nvPr/>
            </p:nvSpPr>
            <p:spPr bwMode="auto">
              <a:xfrm>
                <a:off x="2502" y="1635"/>
                <a:ext cx="402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76" name="Rectangle 72"/>
              <p:cNvSpPr>
                <a:spLocks noChangeArrowheads="1"/>
              </p:cNvSpPr>
              <p:nvPr/>
            </p:nvSpPr>
            <p:spPr bwMode="auto">
              <a:xfrm>
                <a:off x="2101" y="1635"/>
                <a:ext cx="401" cy="402"/>
              </a:xfrm>
              <a:prstGeom prst="rect">
                <a:avLst/>
              </a:prstGeom>
              <a:solidFill>
                <a:srgbClr val="00542E"/>
              </a:solidFill>
              <a:ln w="762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2000" b="1">
                    <a:solidFill>
                      <a:schemeClr val="bg1"/>
                    </a:solidFill>
                  </a:rPr>
                  <a:t>Cf</a:t>
                </a:r>
              </a:p>
            </p:txBody>
          </p:sp>
          <p:sp>
            <p:nvSpPr>
              <p:cNvPr id="19577" name="Rectangle 73"/>
              <p:cNvSpPr>
                <a:spLocks noChangeArrowheads="1"/>
              </p:cNvSpPr>
              <p:nvPr/>
            </p:nvSpPr>
            <p:spPr bwMode="auto">
              <a:xfrm>
                <a:off x="1701" y="1635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800" b="1" dirty="0">
                    <a:solidFill>
                      <a:srgbClr val="000000"/>
                    </a:solidFill>
                  </a:rPr>
                  <a:t>98</a:t>
                </a:r>
              </a:p>
            </p:txBody>
          </p:sp>
          <p:sp>
            <p:nvSpPr>
              <p:cNvPr id="19578" name="Rectangle 74"/>
              <p:cNvSpPr>
                <a:spLocks noChangeArrowheads="1"/>
              </p:cNvSpPr>
              <p:nvPr/>
            </p:nvSpPr>
            <p:spPr bwMode="auto">
              <a:xfrm>
                <a:off x="1296" y="1635"/>
                <a:ext cx="405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79" name="Rectangle 75"/>
              <p:cNvSpPr>
                <a:spLocks noChangeArrowheads="1"/>
              </p:cNvSpPr>
              <p:nvPr/>
            </p:nvSpPr>
            <p:spPr bwMode="auto">
              <a:xfrm>
                <a:off x="912" y="1635"/>
                <a:ext cx="38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80" name="Rectangle 76"/>
              <p:cNvSpPr>
                <a:spLocks noChangeArrowheads="1"/>
              </p:cNvSpPr>
              <p:nvPr/>
            </p:nvSpPr>
            <p:spPr bwMode="auto">
              <a:xfrm>
                <a:off x="498" y="1635"/>
                <a:ext cx="41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81" name="Rectangle 77"/>
              <p:cNvSpPr>
                <a:spLocks noChangeArrowheads="1"/>
              </p:cNvSpPr>
              <p:nvPr/>
            </p:nvSpPr>
            <p:spPr bwMode="auto">
              <a:xfrm>
                <a:off x="5308" y="1233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82" name="Rectangle 78"/>
              <p:cNvSpPr>
                <a:spLocks noChangeArrowheads="1"/>
              </p:cNvSpPr>
              <p:nvPr/>
            </p:nvSpPr>
            <p:spPr bwMode="auto">
              <a:xfrm>
                <a:off x="4908" y="1233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Es255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β</a:t>
                </a:r>
                <a:r>
                  <a:rPr lang="en-US" altLang="ru-RU" sz="12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83" name="Rectangle 79"/>
              <p:cNvSpPr>
                <a:spLocks noChangeArrowheads="1"/>
              </p:cNvSpPr>
              <p:nvPr/>
            </p:nvSpPr>
            <p:spPr bwMode="auto">
              <a:xfrm>
                <a:off x="4506" y="1233"/>
                <a:ext cx="402" cy="402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Es254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α, β</a:t>
                </a:r>
                <a:r>
                  <a:rPr lang="en-US" altLang="ru-RU" sz="1000" baseline="30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-</a:t>
                </a:r>
                <a:r>
                  <a:rPr lang="en-US" altLang="ru-RU" sz="10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,EC</a:t>
                </a: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84" name="Rectangle 81"/>
              <p:cNvSpPr>
                <a:spLocks noChangeArrowheads="1"/>
              </p:cNvSpPr>
              <p:nvPr/>
            </p:nvSpPr>
            <p:spPr bwMode="auto">
              <a:xfrm>
                <a:off x="3705" y="1233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85" name="Rectangle 82"/>
              <p:cNvSpPr>
                <a:spLocks noChangeArrowheads="1"/>
              </p:cNvSpPr>
              <p:nvPr/>
            </p:nvSpPr>
            <p:spPr bwMode="auto">
              <a:xfrm>
                <a:off x="3304" y="1233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86" name="Rectangle 83"/>
              <p:cNvSpPr>
                <a:spLocks noChangeArrowheads="1"/>
              </p:cNvSpPr>
              <p:nvPr/>
            </p:nvSpPr>
            <p:spPr bwMode="auto">
              <a:xfrm>
                <a:off x="2904" y="1233"/>
                <a:ext cx="400" cy="402"/>
              </a:xfrm>
              <a:prstGeom prst="rect">
                <a:avLst/>
              </a:prstGeom>
              <a:solidFill>
                <a:srgbClr val="00542E"/>
              </a:solidFill>
              <a:ln w="762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2000" b="1">
                    <a:solidFill>
                      <a:schemeClr val="bg1"/>
                    </a:solidFill>
                  </a:rPr>
                  <a:t>Es</a:t>
                </a:r>
              </a:p>
            </p:txBody>
          </p:sp>
          <p:sp>
            <p:nvSpPr>
              <p:cNvPr id="19587" name="Rectangle 84"/>
              <p:cNvSpPr>
                <a:spLocks noChangeArrowheads="1"/>
              </p:cNvSpPr>
              <p:nvPr/>
            </p:nvSpPr>
            <p:spPr bwMode="auto">
              <a:xfrm>
                <a:off x="2502" y="1233"/>
                <a:ext cx="402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800" b="1">
                    <a:solidFill>
                      <a:srgbClr val="000000"/>
                    </a:solidFill>
                  </a:rPr>
                  <a:t>99</a:t>
                </a:r>
              </a:p>
            </p:txBody>
          </p:sp>
          <p:sp>
            <p:nvSpPr>
              <p:cNvPr id="19588" name="Rectangle 85"/>
              <p:cNvSpPr>
                <a:spLocks noChangeArrowheads="1"/>
              </p:cNvSpPr>
              <p:nvPr/>
            </p:nvSpPr>
            <p:spPr bwMode="auto">
              <a:xfrm>
                <a:off x="2101" y="1233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89" name="Rectangle 86"/>
              <p:cNvSpPr>
                <a:spLocks noChangeArrowheads="1"/>
              </p:cNvSpPr>
              <p:nvPr/>
            </p:nvSpPr>
            <p:spPr bwMode="auto">
              <a:xfrm>
                <a:off x="1701" y="1233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90" name="Rectangle 87"/>
              <p:cNvSpPr>
                <a:spLocks noChangeArrowheads="1"/>
              </p:cNvSpPr>
              <p:nvPr/>
            </p:nvSpPr>
            <p:spPr bwMode="auto">
              <a:xfrm>
                <a:off x="1296" y="1233"/>
                <a:ext cx="405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91" name="Rectangle 88"/>
              <p:cNvSpPr>
                <a:spLocks noChangeArrowheads="1"/>
              </p:cNvSpPr>
              <p:nvPr/>
            </p:nvSpPr>
            <p:spPr bwMode="auto">
              <a:xfrm>
                <a:off x="912" y="1233"/>
                <a:ext cx="38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92" name="Rectangle 89"/>
              <p:cNvSpPr>
                <a:spLocks noChangeArrowheads="1"/>
              </p:cNvSpPr>
              <p:nvPr/>
            </p:nvSpPr>
            <p:spPr bwMode="auto">
              <a:xfrm>
                <a:off x="498" y="1233"/>
                <a:ext cx="41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593" name="Rectangle 90"/>
              <p:cNvSpPr>
                <a:spLocks noChangeArrowheads="1"/>
              </p:cNvSpPr>
              <p:nvPr/>
            </p:nvSpPr>
            <p:spPr bwMode="auto">
              <a:xfrm>
                <a:off x="5308" y="831"/>
                <a:ext cx="401" cy="402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Fm257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α, (n,f)</a:t>
                </a:r>
              </a:p>
            </p:txBody>
          </p:sp>
          <p:sp>
            <p:nvSpPr>
              <p:cNvPr id="19594" name="Rectangle 91"/>
              <p:cNvSpPr>
                <a:spLocks noChangeArrowheads="1"/>
              </p:cNvSpPr>
              <p:nvPr/>
            </p:nvSpPr>
            <p:spPr bwMode="auto">
              <a:xfrm>
                <a:off x="4908" y="831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Fm256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SF</a:t>
                </a:r>
              </a:p>
            </p:txBody>
          </p:sp>
          <p:sp>
            <p:nvSpPr>
              <p:cNvPr id="19595" name="Rectangle 92"/>
              <p:cNvSpPr>
                <a:spLocks noChangeArrowheads="1"/>
              </p:cNvSpPr>
              <p:nvPr/>
            </p:nvSpPr>
            <p:spPr bwMode="auto">
              <a:xfrm>
                <a:off x="4506" y="831"/>
                <a:ext cx="402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Fm255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  <p:sp>
            <p:nvSpPr>
              <p:cNvPr id="19596" name="Rectangle 93"/>
              <p:cNvSpPr>
                <a:spLocks noChangeArrowheads="1"/>
              </p:cNvSpPr>
              <p:nvPr/>
            </p:nvSpPr>
            <p:spPr bwMode="auto">
              <a:xfrm>
                <a:off x="4106" y="831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Fm254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  <p:sp>
            <p:nvSpPr>
              <p:cNvPr id="19597" name="Rectangle 94"/>
              <p:cNvSpPr>
                <a:spLocks noChangeArrowheads="1"/>
              </p:cNvSpPr>
              <p:nvPr/>
            </p:nvSpPr>
            <p:spPr bwMode="auto">
              <a:xfrm>
                <a:off x="3705" y="831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98" name="Rectangle 95"/>
              <p:cNvSpPr>
                <a:spLocks noChangeArrowheads="1"/>
              </p:cNvSpPr>
              <p:nvPr/>
            </p:nvSpPr>
            <p:spPr bwMode="auto">
              <a:xfrm>
                <a:off x="3304" y="831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12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599" name="Rectangle 96"/>
              <p:cNvSpPr>
                <a:spLocks noChangeArrowheads="1"/>
              </p:cNvSpPr>
              <p:nvPr/>
            </p:nvSpPr>
            <p:spPr bwMode="auto">
              <a:xfrm>
                <a:off x="2904" y="831"/>
                <a:ext cx="400" cy="402"/>
              </a:xfrm>
              <a:prstGeom prst="rect">
                <a:avLst/>
              </a:prstGeom>
              <a:solidFill>
                <a:srgbClr val="00542E"/>
              </a:solidFill>
              <a:ln w="762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2000" b="1">
                    <a:solidFill>
                      <a:schemeClr val="bg1"/>
                    </a:solidFill>
                  </a:rPr>
                  <a:t>Fm</a:t>
                </a:r>
              </a:p>
            </p:txBody>
          </p:sp>
          <p:sp>
            <p:nvSpPr>
              <p:cNvPr id="19600" name="Rectangle 97"/>
              <p:cNvSpPr>
                <a:spLocks noChangeArrowheads="1"/>
              </p:cNvSpPr>
              <p:nvPr/>
            </p:nvSpPr>
            <p:spPr bwMode="auto">
              <a:xfrm>
                <a:off x="2502" y="831"/>
                <a:ext cx="402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800" b="1">
                    <a:solidFill>
                      <a:srgbClr val="000000"/>
                    </a:solidFill>
                  </a:rPr>
                  <a:t>100</a:t>
                </a:r>
              </a:p>
            </p:txBody>
          </p:sp>
          <p:sp>
            <p:nvSpPr>
              <p:cNvPr id="19601" name="Rectangle 98"/>
              <p:cNvSpPr>
                <a:spLocks noChangeArrowheads="1"/>
              </p:cNvSpPr>
              <p:nvPr/>
            </p:nvSpPr>
            <p:spPr bwMode="auto">
              <a:xfrm>
                <a:off x="2101" y="831"/>
                <a:ext cx="401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2" name="Rectangle 99"/>
              <p:cNvSpPr>
                <a:spLocks noChangeArrowheads="1"/>
              </p:cNvSpPr>
              <p:nvPr/>
            </p:nvSpPr>
            <p:spPr bwMode="auto">
              <a:xfrm>
                <a:off x="1719" y="831"/>
                <a:ext cx="40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3" name="Rectangle 100"/>
              <p:cNvSpPr>
                <a:spLocks noChangeArrowheads="1"/>
              </p:cNvSpPr>
              <p:nvPr/>
            </p:nvSpPr>
            <p:spPr bwMode="auto">
              <a:xfrm>
                <a:off x="1296" y="831"/>
                <a:ext cx="405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4" name="Rectangle 101"/>
              <p:cNvSpPr>
                <a:spLocks noChangeArrowheads="1"/>
              </p:cNvSpPr>
              <p:nvPr/>
            </p:nvSpPr>
            <p:spPr bwMode="auto">
              <a:xfrm>
                <a:off x="912" y="831"/>
                <a:ext cx="38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5" name="Rectangle 102"/>
              <p:cNvSpPr>
                <a:spLocks noChangeArrowheads="1"/>
              </p:cNvSpPr>
              <p:nvPr/>
            </p:nvSpPr>
            <p:spPr bwMode="auto">
              <a:xfrm>
                <a:off x="498" y="831"/>
                <a:ext cx="41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6" name="Line 103"/>
              <p:cNvSpPr>
                <a:spLocks noChangeShapeType="1"/>
              </p:cNvSpPr>
              <p:nvPr/>
            </p:nvSpPr>
            <p:spPr bwMode="auto">
              <a:xfrm>
                <a:off x="97" y="831"/>
                <a:ext cx="401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07" name="Line 104"/>
              <p:cNvSpPr>
                <a:spLocks noChangeShapeType="1"/>
              </p:cNvSpPr>
              <p:nvPr/>
            </p:nvSpPr>
            <p:spPr bwMode="auto">
              <a:xfrm>
                <a:off x="97" y="831"/>
                <a:ext cx="0" cy="40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08" name="Line 105"/>
              <p:cNvSpPr>
                <a:spLocks noChangeShapeType="1"/>
              </p:cNvSpPr>
              <p:nvPr/>
            </p:nvSpPr>
            <p:spPr bwMode="auto">
              <a:xfrm>
                <a:off x="3705" y="831"/>
                <a:ext cx="0" cy="20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09" name="Line 106"/>
              <p:cNvSpPr>
                <a:spLocks noChangeShapeType="1"/>
              </p:cNvSpPr>
              <p:nvPr/>
            </p:nvSpPr>
            <p:spPr bwMode="auto">
              <a:xfrm>
                <a:off x="4106" y="831"/>
                <a:ext cx="0" cy="16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10" name="Line 107"/>
              <p:cNvSpPr>
                <a:spLocks noChangeShapeType="1"/>
              </p:cNvSpPr>
              <p:nvPr/>
            </p:nvSpPr>
            <p:spPr bwMode="auto">
              <a:xfrm>
                <a:off x="4506" y="831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11" name="Line 108"/>
              <p:cNvSpPr>
                <a:spLocks noChangeShapeType="1"/>
              </p:cNvSpPr>
              <p:nvPr/>
            </p:nvSpPr>
            <p:spPr bwMode="auto">
              <a:xfrm>
                <a:off x="4908" y="831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12" name="Line 109"/>
              <p:cNvSpPr>
                <a:spLocks noChangeShapeType="1"/>
              </p:cNvSpPr>
              <p:nvPr/>
            </p:nvSpPr>
            <p:spPr bwMode="auto">
              <a:xfrm>
                <a:off x="5308" y="831"/>
                <a:ext cx="0" cy="120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13" name="Line 110"/>
              <p:cNvSpPr>
                <a:spLocks noChangeShapeType="1"/>
              </p:cNvSpPr>
              <p:nvPr/>
            </p:nvSpPr>
            <p:spPr bwMode="auto">
              <a:xfrm>
                <a:off x="5709" y="831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14" name="Line 111"/>
              <p:cNvSpPr>
                <a:spLocks noChangeShapeType="1"/>
              </p:cNvSpPr>
              <p:nvPr/>
            </p:nvSpPr>
            <p:spPr bwMode="auto">
              <a:xfrm>
                <a:off x="498" y="831"/>
                <a:ext cx="414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15" name="Line 112"/>
              <p:cNvSpPr>
                <a:spLocks noChangeShapeType="1"/>
              </p:cNvSpPr>
              <p:nvPr/>
            </p:nvSpPr>
            <p:spPr bwMode="auto">
              <a:xfrm>
                <a:off x="97" y="1233"/>
                <a:ext cx="0" cy="40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16" name="Line 113"/>
              <p:cNvSpPr>
                <a:spLocks noChangeShapeType="1"/>
              </p:cNvSpPr>
              <p:nvPr/>
            </p:nvSpPr>
            <p:spPr bwMode="auto">
              <a:xfrm>
                <a:off x="97" y="1635"/>
                <a:ext cx="0" cy="40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17" name="Line 114"/>
              <p:cNvSpPr>
                <a:spLocks noChangeShapeType="1"/>
              </p:cNvSpPr>
              <p:nvPr/>
            </p:nvSpPr>
            <p:spPr bwMode="auto">
              <a:xfrm>
                <a:off x="97" y="2037"/>
                <a:ext cx="0" cy="40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18" name="Line 115"/>
              <p:cNvSpPr>
                <a:spLocks noChangeShapeType="1"/>
              </p:cNvSpPr>
              <p:nvPr/>
            </p:nvSpPr>
            <p:spPr bwMode="auto">
              <a:xfrm>
                <a:off x="97" y="2439"/>
                <a:ext cx="0" cy="441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19" name="Line 116"/>
              <p:cNvSpPr>
                <a:spLocks noChangeShapeType="1"/>
              </p:cNvSpPr>
              <p:nvPr/>
            </p:nvSpPr>
            <p:spPr bwMode="auto">
              <a:xfrm>
                <a:off x="97" y="2880"/>
                <a:ext cx="0" cy="40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20" name="Line 117"/>
              <p:cNvSpPr>
                <a:spLocks noChangeShapeType="1"/>
              </p:cNvSpPr>
              <p:nvPr/>
            </p:nvSpPr>
            <p:spPr bwMode="auto">
              <a:xfrm>
                <a:off x="97" y="3282"/>
                <a:ext cx="0" cy="41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21" name="Line 118"/>
              <p:cNvSpPr>
                <a:spLocks noChangeShapeType="1"/>
              </p:cNvSpPr>
              <p:nvPr/>
            </p:nvSpPr>
            <p:spPr bwMode="auto">
              <a:xfrm>
                <a:off x="97" y="3696"/>
                <a:ext cx="401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22" name="Line 119"/>
              <p:cNvSpPr>
                <a:spLocks noChangeShapeType="1"/>
              </p:cNvSpPr>
              <p:nvPr/>
            </p:nvSpPr>
            <p:spPr bwMode="auto">
              <a:xfrm>
                <a:off x="912" y="831"/>
                <a:ext cx="384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23" name="Line 120"/>
              <p:cNvSpPr>
                <a:spLocks noChangeShapeType="1"/>
              </p:cNvSpPr>
              <p:nvPr/>
            </p:nvSpPr>
            <p:spPr bwMode="auto">
              <a:xfrm>
                <a:off x="1296" y="831"/>
                <a:ext cx="405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24" name="Line 121"/>
              <p:cNvSpPr>
                <a:spLocks noChangeShapeType="1"/>
              </p:cNvSpPr>
              <p:nvPr/>
            </p:nvSpPr>
            <p:spPr bwMode="auto">
              <a:xfrm>
                <a:off x="2101" y="831"/>
                <a:ext cx="401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25" name="Line 122"/>
              <p:cNvSpPr>
                <a:spLocks noChangeShapeType="1"/>
              </p:cNvSpPr>
              <p:nvPr/>
            </p:nvSpPr>
            <p:spPr bwMode="auto">
              <a:xfrm>
                <a:off x="1296" y="2439"/>
                <a:ext cx="0" cy="12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26" name="Line 123"/>
              <p:cNvSpPr>
                <a:spLocks noChangeShapeType="1"/>
              </p:cNvSpPr>
              <p:nvPr/>
            </p:nvSpPr>
            <p:spPr bwMode="auto">
              <a:xfrm>
                <a:off x="1701" y="2439"/>
                <a:ext cx="0" cy="12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27" name="Line 124"/>
              <p:cNvSpPr>
                <a:spLocks noChangeShapeType="1"/>
              </p:cNvSpPr>
              <p:nvPr/>
            </p:nvSpPr>
            <p:spPr bwMode="auto">
              <a:xfrm>
                <a:off x="2502" y="2439"/>
                <a:ext cx="0" cy="12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28" name="Line 125"/>
              <p:cNvSpPr>
                <a:spLocks noChangeShapeType="1"/>
              </p:cNvSpPr>
              <p:nvPr/>
            </p:nvSpPr>
            <p:spPr bwMode="auto">
              <a:xfrm>
                <a:off x="2502" y="2439"/>
                <a:ext cx="16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29" name="Line 126"/>
              <p:cNvSpPr>
                <a:spLocks noChangeShapeType="1"/>
              </p:cNvSpPr>
              <p:nvPr/>
            </p:nvSpPr>
            <p:spPr bwMode="auto">
              <a:xfrm>
                <a:off x="2101" y="2880"/>
                <a:ext cx="0" cy="8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30" name="Line 127"/>
              <p:cNvSpPr>
                <a:spLocks noChangeShapeType="1"/>
              </p:cNvSpPr>
              <p:nvPr/>
            </p:nvSpPr>
            <p:spPr bwMode="auto">
              <a:xfrm>
                <a:off x="2101" y="2880"/>
                <a:ext cx="16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31" name="Line 128"/>
              <p:cNvSpPr>
                <a:spLocks noChangeShapeType="1"/>
              </p:cNvSpPr>
              <p:nvPr/>
            </p:nvSpPr>
            <p:spPr bwMode="auto">
              <a:xfrm>
                <a:off x="2502" y="1635"/>
                <a:ext cx="0" cy="80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32" name="Line 129"/>
              <p:cNvSpPr>
                <a:spLocks noChangeShapeType="1"/>
              </p:cNvSpPr>
              <p:nvPr/>
            </p:nvSpPr>
            <p:spPr bwMode="auto">
              <a:xfrm>
                <a:off x="1701" y="831"/>
                <a:ext cx="4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33" name="Line 130"/>
              <p:cNvSpPr>
                <a:spLocks noChangeShapeType="1"/>
              </p:cNvSpPr>
              <p:nvPr/>
            </p:nvSpPr>
            <p:spPr bwMode="auto">
              <a:xfrm>
                <a:off x="2502" y="831"/>
                <a:ext cx="402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34" name="Line 131"/>
              <p:cNvSpPr>
                <a:spLocks noChangeShapeType="1"/>
              </p:cNvSpPr>
              <p:nvPr/>
            </p:nvSpPr>
            <p:spPr bwMode="auto">
              <a:xfrm>
                <a:off x="2101" y="1635"/>
                <a:ext cx="0" cy="80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35" name="Line 132"/>
              <p:cNvSpPr>
                <a:spLocks noChangeShapeType="1"/>
              </p:cNvSpPr>
              <p:nvPr/>
            </p:nvSpPr>
            <p:spPr bwMode="auto">
              <a:xfrm>
                <a:off x="3304" y="1233"/>
                <a:ext cx="16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36" name="Line 133"/>
              <p:cNvSpPr>
                <a:spLocks noChangeShapeType="1"/>
              </p:cNvSpPr>
              <p:nvPr/>
            </p:nvSpPr>
            <p:spPr bwMode="auto">
              <a:xfrm>
                <a:off x="3304" y="1635"/>
                <a:ext cx="0" cy="20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37" name="Line 134"/>
              <p:cNvSpPr>
                <a:spLocks noChangeShapeType="1"/>
              </p:cNvSpPr>
              <p:nvPr/>
            </p:nvSpPr>
            <p:spPr bwMode="auto">
              <a:xfrm>
                <a:off x="3304" y="831"/>
                <a:ext cx="0" cy="40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38" name="Line 135"/>
              <p:cNvSpPr>
                <a:spLocks noChangeShapeType="1"/>
              </p:cNvSpPr>
              <p:nvPr/>
            </p:nvSpPr>
            <p:spPr bwMode="auto">
              <a:xfrm>
                <a:off x="3304" y="1635"/>
                <a:ext cx="12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39" name="Line 136"/>
              <p:cNvSpPr>
                <a:spLocks noChangeShapeType="1"/>
              </p:cNvSpPr>
              <p:nvPr/>
            </p:nvSpPr>
            <p:spPr bwMode="auto">
              <a:xfrm>
                <a:off x="2904" y="2037"/>
                <a:ext cx="0" cy="16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40" name="Line 137"/>
              <p:cNvSpPr>
                <a:spLocks noChangeShapeType="1"/>
              </p:cNvSpPr>
              <p:nvPr/>
            </p:nvSpPr>
            <p:spPr bwMode="auto">
              <a:xfrm>
                <a:off x="2904" y="831"/>
                <a:ext cx="0" cy="80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41" name="Line 138"/>
              <p:cNvSpPr>
                <a:spLocks noChangeShapeType="1"/>
              </p:cNvSpPr>
              <p:nvPr/>
            </p:nvSpPr>
            <p:spPr bwMode="auto">
              <a:xfrm>
                <a:off x="2904" y="2037"/>
                <a:ext cx="16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42" name="Line 139"/>
              <p:cNvSpPr>
                <a:spLocks noChangeShapeType="1"/>
              </p:cNvSpPr>
              <p:nvPr/>
            </p:nvSpPr>
            <p:spPr bwMode="auto">
              <a:xfrm>
                <a:off x="4106" y="3696"/>
                <a:ext cx="4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43" name="Line 140"/>
              <p:cNvSpPr>
                <a:spLocks noChangeShapeType="1"/>
              </p:cNvSpPr>
              <p:nvPr/>
            </p:nvSpPr>
            <p:spPr bwMode="auto">
              <a:xfrm>
                <a:off x="4908" y="3696"/>
                <a:ext cx="4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44" name="Line 141"/>
              <p:cNvSpPr>
                <a:spLocks noChangeShapeType="1"/>
              </p:cNvSpPr>
              <p:nvPr/>
            </p:nvSpPr>
            <p:spPr bwMode="auto">
              <a:xfrm>
                <a:off x="5308" y="3696"/>
                <a:ext cx="401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45" name="Line 142"/>
              <p:cNvSpPr>
                <a:spLocks noChangeShapeType="1"/>
              </p:cNvSpPr>
              <p:nvPr/>
            </p:nvSpPr>
            <p:spPr bwMode="auto">
              <a:xfrm>
                <a:off x="5709" y="3282"/>
                <a:ext cx="0" cy="41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46" name="Line 143"/>
              <p:cNvSpPr>
                <a:spLocks noChangeShapeType="1"/>
              </p:cNvSpPr>
              <p:nvPr/>
            </p:nvSpPr>
            <p:spPr bwMode="auto">
              <a:xfrm>
                <a:off x="4506" y="3696"/>
                <a:ext cx="402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47" name="Line 144"/>
              <p:cNvSpPr>
                <a:spLocks noChangeShapeType="1"/>
              </p:cNvSpPr>
              <p:nvPr/>
            </p:nvSpPr>
            <p:spPr bwMode="auto">
              <a:xfrm>
                <a:off x="5709" y="2880"/>
                <a:ext cx="0" cy="40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48" name="Line 145"/>
              <p:cNvSpPr>
                <a:spLocks noChangeShapeType="1"/>
              </p:cNvSpPr>
              <p:nvPr/>
            </p:nvSpPr>
            <p:spPr bwMode="auto">
              <a:xfrm>
                <a:off x="5709" y="2439"/>
                <a:ext cx="0" cy="441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49" name="Line 146"/>
              <p:cNvSpPr>
                <a:spLocks noChangeShapeType="1"/>
              </p:cNvSpPr>
              <p:nvPr/>
            </p:nvSpPr>
            <p:spPr bwMode="auto">
              <a:xfrm>
                <a:off x="5709" y="2037"/>
                <a:ext cx="0" cy="40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50" name="Line 147"/>
              <p:cNvSpPr>
                <a:spLocks noChangeShapeType="1"/>
              </p:cNvSpPr>
              <p:nvPr/>
            </p:nvSpPr>
            <p:spPr bwMode="auto">
              <a:xfrm>
                <a:off x="5709" y="1635"/>
                <a:ext cx="0" cy="40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51" name="Line 148"/>
              <p:cNvSpPr>
                <a:spLocks noChangeShapeType="1"/>
              </p:cNvSpPr>
              <p:nvPr/>
            </p:nvSpPr>
            <p:spPr bwMode="auto">
              <a:xfrm>
                <a:off x="5709" y="1233"/>
                <a:ext cx="0" cy="40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 cap="sq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52" name="Line 149"/>
              <p:cNvSpPr>
                <a:spLocks noChangeShapeType="1"/>
              </p:cNvSpPr>
              <p:nvPr/>
            </p:nvSpPr>
            <p:spPr bwMode="auto">
              <a:xfrm>
                <a:off x="3705" y="2880"/>
                <a:ext cx="801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53" name="Line 150"/>
              <p:cNvSpPr>
                <a:spLocks noChangeShapeType="1"/>
              </p:cNvSpPr>
              <p:nvPr/>
            </p:nvSpPr>
            <p:spPr bwMode="auto">
              <a:xfrm>
                <a:off x="4106" y="2439"/>
                <a:ext cx="802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54" name="Line 151"/>
              <p:cNvSpPr>
                <a:spLocks noChangeShapeType="1"/>
              </p:cNvSpPr>
              <p:nvPr/>
            </p:nvSpPr>
            <p:spPr bwMode="auto">
              <a:xfrm>
                <a:off x="4106" y="2439"/>
                <a:ext cx="0" cy="1257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55" name="Line 152"/>
              <p:cNvSpPr>
                <a:spLocks noChangeShapeType="1"/>
              </p:cNvSpPr>
              <p:nvPr/>
            </p:nvSpPr>
            <p:spPr bwMode="auto">
              <a:xfrm>
                <a:off x="4506" y="2037"/>
                <a:ext cx="802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56" name="Line 153"/>
              <p:cNvSpPr>
                <a:spLocks noChangeShapeType="1"/>
              </p:cNvSpPr>
              <p:nvPr/>
            </p:nvSpPr>
            <p:spPr bwMode="auto">
              <a:xfrm>
                <a:off x="4506" y="2037"/>
                <a:ext cx="0" cy="843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57" name="Line 154"/>
              <p:cNvSpPr>
                <a:spLocks noChangeShapeType="1"/>
              </p:cNvSpPr>
              <p:nvPr/>
            </p:nvSpPr>
            <p:spPr bwMode="auto">
              <a:xfrm>
                <a:off x="4506" y="1635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58" name="Line 155"/>
              <p:cNvSpPr>
                <a:spLocks noChangeShapeType="1"/>
              </p:cNvSpPr>
              <p:nvPr/>
            </p:nvSpPr>
            <p:spPr bwMode="auto">
              <a:xfrm>
                <a:off x="4506" y="1635"/>
                <a:ext cx="802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59" name="Line 156"/>
              <p:cNvSpPr>
                <a:spLocks noChangeShapeType="1"/>
              </p:cNvSpPr>
              <p:nvPr/>
            </p:nvSpPr>
            <p:spPr bwMode="auto">
              <a:xfrm>
                <a:off x="912" y="2439"/>
                <a:ext cx="1189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60" name="Line 157"/>
              <p:cNvSpPr>
                <a:spLocks noChangeShapeType="1"/>
              </p:cNvSpPr>
              <p:nvPr/>
            </p:nvSpPr>
            <p:spPr bwMode="auto">
              <a:xfrm>
                <a:off x="498" y="2439"/>
                <a:ext cx="41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61" name="Line 158"/>
              <p:cNvSpPr>
                <a:spLocks noChangeShapeType="1"/>
              </p:cNvSpPr>
              <p:nvPr/>
            </p:nvSpPr>
            <p:spPr bwMode="auto">
              <a:xfrm>
                <a:off x="912" y="2880"/>
                <a:ext cx="1189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62" name="Line 159"/>
              <p:cNvSpPr>
                <a:spLocks noChangeShapeType="1"/>
              </p:cNvSpPr>
              <p:nvPr/>
            </p:nvSpPr>
            <p:spPr bwMode="auto">
              <a:xfrm>
                <a:off x="498" y="2880"/>
                <a:ext cx="41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63" name="Line 160"/>
              <p:cNvSpPr>
                <a:spLocks noChangeShapeType="1"/>
              </p:cNvSpPr>
              <p:nvPr/>
            </p:nvSpPr>
            <p:spPr bwMode="auto">
              <a:xfrm>
                <a:off x="498" y="2439"/>
                <a:ext cx="0" cy="125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64" name="Line 161"/>
              <p:cNvSpPr>
                <a:spLocks noChangeShapeType="1"/>
              </p:cNvSpPr>
              <p:nvPr/>
            </p:nvSpPr>
            <p:spPr bwMode="auto">
              <a:xfrm>
                <a:off x="912" y="3282"/>
                <a:ext cx="27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65" name="Line 162"/>
              <p:cNvSpPr>
                <a:spLocks noChangeShapeType="1"/>
              </p:cNvSpPr>
              <p:nvPr/>
            </p:nvSpPr>
            <p:spPr bwMode="auto">
              <a:xfrm>
                <a:off x="2502" y="2037"/>
                <a:ext cx="402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66" name="Line 163"/>
              <p:cNvSpPr>
                <a:spLocks noChangeShapeType="1"/>
              </p:cNvSpPr>
              <p:nvPr/>
            </p:nvSpPr>
            <p:spPr bwMode="auto">
              <a:xfrm>
                <a:off x="2101" y="2439"/>
                <a:ext cx="0" cy="441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67" name="Line 164"/>
              <p:cNvSpPr>
                <a:spLocks noChangeShapeType="1"/>
              </p:cNvSpPr>
              <p:nvPr/>
            </p:nvSpPr>
            <p:spPr bwMode="auto">
              <a:xfrm>
                <a:off x="2101" y="2439"/>
                <a:ext cx="401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68" name="Line 165"/>
              <p:cNvSpPr>
                <a:spLocks noChangeShapeType="1"/>
              </p:cNvSpPr>
              <p:nvPr/>
            </p:nvSpPr>
            <p:spPr bwMode="auto">
              <a:xfrm>
                <a:off x="2502" y="1635"/>
                <a:ext cx="402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69" name="Line 166"/>
              <p:cNvSpPr>
                <a:spLocks noChangeShapeType="1"/>
              </p:cNvSpPr>
              <p:nvPr/>
            </p:nvSpPr>
            <p:spPr bwMode="auto">
              <a:xfrm>
                <a:off x="2101" y="1635"/>
                <a:ext cx="401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70" name="Line 167"/>
              <p:cNvSpPr>
                <a:spLocks noChangeShapeType="1"/>
              </p:cNvSpPr>
              <p:nvPr/>
            </p:nvSpPr>
            <p:spPr bwMode="auto">
              <a:xfrm>
                <a:off x="2101" y="2037"/>
                <a:ext cx="401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71" name="Line 168"/>
              <p:cNvSpPr>
                <a:spLocks noChangeShapeType="1"/>
              </p:cNvSpPr>
              <p:nvPr/>
            </p:nvSpPr>
            <p:spPr bwMode="auto">
              <a:xfrm>
                <a:off x="2904" y="1635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72" name="Line 169"/>
              <p:cNvSpPr>
                <a:spLocks noChangeShapeType="1"/>
              </p:cNvSpPr>
              <p:nvPr/>
            </p:nvSpPr>
            <p:spPr bwMode="auto">
              <a:xfrm>
                <a:off x="2904" y="1635"/>
                <a:ext cx="4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73" name="Line 170"/>
              <p:cNvSpPr>
                <a:spLocks noChangeShapeType="1"/>
              </p:cNvSpPr>
              <p:nvPr/>
            </p:nvSpPr>
            <p:spPr bwMode="auto">
              <a:xfrm>
                <a:off x="3304" y="831"/>
                <a:ext cx="16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74" name="Line 171"/>
              <p:cNvSpPr>
                <a:spLocks noChangeShapeType="1"/>
              </p:cNvSpPr>
              <p:nvPr/>
            </p:nvSpPr>
            <p:spPr bwMode="auto">
              <a:xfrm>
                <a:off x="2904" y="831"/>
                <a:ext cx="4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75" name="Line 172"/>
              <p:cNvSpPr>
                <a:spLocks noChangeShapeType="1"/>
              </p:cNvSpPr>
              <p:nvPr/>
            </p:nvSpPr>
            <p:spPr bwMode="auto">
              <a:xfrm>
                <a:off x="3304" y="1233"/>
                <a:ext cx="0" cy="40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76" name="Line 173"/>
              <p:cNvSpPr>
                <a:spLocks noChangeShapeType="1"/>
              </p:cNvSpPr>
              <p:nvPr/>
            </p:nvSpPr>
            <p:spPr bwMode="auto">
              <a:xfrm>
                <a:off x="4908" y="831"/>
                <a:ext cx="801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77" name="Line 174"/>
              <p:cNvSpPr>
                <a:spLocks noChangeShapeType="1"/>
              </p:cNvSpPr>
              <p:nvPr/>
            </p:nvSpPr>
            <p:spPr bwMode="auto">
              <a:xfrm>
                <a:off x="4506" y="1233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78" name="Line 175"/>
              <p:cNvSpPr>
                <a:spLocks noChangeShapeType="1"/>
              </p:cNvSpPr>
              <p:nvPr/>
            </p:nvSpPr>
            <p:spPr bwMode="auto">
              <a:xfrm>
                <a:off x="4908" y="1233"/>
                <a:ext cx="0" cy="120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79" name="Line 176"/>
              <p:cNvSpPr>
                <a:spLocks noChangeShapeType="1"/>
              </p:cNvSpPr>
              <p:nvPr/>
            </p:nvSpPr>
            <p:spPr bwMode="auto">
              <a:xfrm>
                <a:off x="2904" y="1233"/>
                <a:ext cx="4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80" name="Line 177"/>
              <p:cNvSpPr>
                <a:spLocks noChangeShapeType="1"/>
              </p:cNvSpPr>
              <p:nvPr/>
            </p:nvSpPr>
            <p:spPr bwMode="auto">
              <a:xfrm>
                <a:off x="4908" y="1233"/>
                <a:ext cx="801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81" name="Line 178"/>
              <p:cNvSpPr>
                <a:spLocks noChangeShapeType="1"/>
              </p:cNvSpPr>
              <p:nvPr/>
            </p:nvSpPr>
            <p:spPr bwMode="auto">
              <a:xfrm>
                <a:off x="498" y="3282"/>
                <a:ext cx="41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82" name="Line 179"/>
              <p:cNvSpPr>
                <a:spLocks noChangeShapeType="1"/>
              </p:cNvSpPr>
              <p:nvPr/>
            </p:nvSpPr>
            <p:spPr bwMode="auto">
              <a:xfrm>
                <a:off x="912" y="3696"/>
                <a:ext cx="27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83" name="Line 180"/>
              <p:cNvSpPr>
                <a:spLocks noChangeShapeType="1"/>
              </p:cNvSpPr>
              <p:nvPr/>
            </p:nvSpPr>
            <p:spPr bwMode="auto">
              <a:xfrm>
                <a:off x="498" y="3696"/>
                <a:ext cx="41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84" name="Line 181"/>
              <p:cNvSpPr>
                <a:spLocks noChangeShapeType="1"/>
              </p:cNvSpPr>
              <p:nvPr/>
            </p:nvSpPr>
            <p:spPr bwMode="auto">
              <a:xfrm>
                <a:off x="912" y="3282"/>
                <a:ext cx="0" cy="41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85" name="Line 182"/>
              <p:cNvSpPr>
                <a:spLocks noChangeShapeType="1"/>
              </p:cNvSpPr>
              <p:nvPr/>
            </p:nvSpPr>
            <p:spPr bwMode="auto">
              <a:xfrm>
                <a:off x="912" y="2439"/>
                <a:ext cx="0" cy="843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86" name="Line 183"/>
              <p:cNvSpPr>
                <a:spLocks noChangeShapeType="1"/>
              </p:cNvSpPr>
              <p:nvPr/>
            </p:nvSpPr>
            <p:spPr bwMode="auto">
              <a:xfrm>
                <a:off x="3705" y="3282"/>
                <a:ext cx="401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87" name="Line 184"/>
              <p:cNvSpPr>
                <a:spLocks noChangeShapeType="1"/>
              </p:cNvSpPr>
              <p:nvPr/>
            </p:nvSpPr>
            <p:spPr bwMode="auto">
              <a:xfrm>
                <a:off x="3705" y="3696"/>
                <a:ext cx="401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88" name="Line 185"/>
              <p:cNvSpPr>
                <a:spLocks noChangeShapeType="1"/>
              </p:cNvSpPr>
              <p:nvPr/>
            </p:nvSpPr>
            <p:spPr bwMode="auto">
              <a:xfrm>
                <a:off x="3705" y="3282"/>
                <a:ext cx="0" cy="41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89" name="Line 186"/>
              <p:cNvSpPr>
                <a:spLocks noChangeShapeType="1"/>
              </p:cNvSpPr>
              <p:nvPr/>
            </p:nvSpPr>
            <p:spPr bwMode="auto">
              <a:xfrm>
                <a:off x="3705" y="2880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90" name="Rectangle 80"/>
              <p:cNvSpPr>
                <a:spLocks noChangeArrowheads="1"/>
              </p:cNvSpPr>
              <p:nvPr/>
            </p:nvSpPr>
            <p:spPr bwMode="auto">
              <a:xfrm>
                <a:off x="4106" y="1233"/>
                <a:ext cx="400" cy="402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Es253</a:t>
                </a: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endParaRPr lang="en-US" altLang="ru-RU" sz="8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  <a:p>
                <a:pPr algn="ctr" eaLnBrk="1" hangingPunct="1">
                  <a:buClr>
                    <a:srgbClr val="01673E"/>
                  </a:buClr>
                  <a:buFont typeface="Symbol" panose="05050102010706020507" pitchFamily="18" charset="2"/>
                  <a:buNone/>
                </a:pPr>
                <a:r>
                  <a:rPr lang="en-US" altLang="ru-RU" sz="120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α</a:t>
                </a:r>
              </a:p>
            </p:txBody>
          </p:sp>
        </p:grpSp>
        <p:sp>
          <p:nvSpPr>
            <p:cNvPr id="19461" name="Line 187"/>
            <p:cNvSpPr>
              <a:spLocks noChangeShapeType="1"/>
            </p:cNvSpPr>
            <p:nvPr/>
          </p:nvSpPr>
          <p:spPr bwMode="auto">
            <a:xfrm>
              <a:off x="1182" y="3456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62" name="Line 188"/>
            <p:cNvSpPr>
              <a:spLocks noChangeShapeType="1"/>
            </p:cNvSpPr>
            <p:nvPr/>
          </p:nvSpPr>
          <p:spPr bwMode="auto">
            <a:xfrm>
              <a:off x="1583" y="3456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63" name="Line 189"/>
            <p:cNvSpPr>
              <a:spLocks noChangeShapeType="1"/>
            </p:cNvSpPr>
            <p:nvPr/>
          </p:nvSpPr>
          <p:spPr bwMode="auto">
            <a:xfrm>
              <a:off x="1983" y="3456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64" name="Line 190"/>
            <p:cNvSpPr>
              <a:spLocks noChangeShapeType="1"/>
            </p:cNvSpPr>
            <p:nvPr/>
          </p:nvSpPr>
          <p:spPr bwMode="auto">
            <a:xfrm>
              <a:off x="1983" y="3072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65" name="Line 191"/>
            <p:cNvSpPr>
              <a:spLocks noChangeShapeType="1"/>
            </p:cNvSpPr>
            <p:nvPr/>
          </p:nvSpPr>
          <p:spPr bwMode="auto">
            <a:xfrm>
              <a:off x="1983" y="2640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66" name="Line 192"/>
            <p:cNvSpPr>
              <a:spLocks noChangeShapeType="1"/>
            </p:cNvSpPr>
            <p:nvPr/>
          </p:nvSpPr>
          <p:spPr bwMode="auto">
            <a:xfrm>
              <a:off x="2394" y="2640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67" name="Line 193"/>
            <p:cNvSpPr>
              <a:spLocks noChangeShapeType="1"/>
            </p:cNvSpPr>
            <p:nvPr/>
          </p:nvSpPr>
          <p:spPr bwMode="auto">
            <a:xfrm>
              <a:off x="2786" y="2640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68" name="Line 194"/>
            <p:cNvSpPr>
              <a:spLocks noChangeShapeType="1"/>
            </p:cNvSpPr>
            <p:nvPr/>
          </p:nvSpPr>
          <p:spPr bwMode="auto">
            <a:xfrm>
              <a:off x="3186" y="2640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69" name="Line 195"/>
            <p:cNvSpPr>
              <a:spLocks noChangeShapeType="1"/>
            </p:cNvSpPr>
            <p:nvPr/>
          </p:nvSpPr>
          <p:spPr bwMode="auto">
            <a:xfrm>
              <a:off x="3606" y="2640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70" name="Line 196"/>
            <p:cNvSpPr>
              <a:spLocks noChangeShapeType="1"/>
            </p:cNvSpPr>
            <p:nvPr/>
          </p:nvSpPr>
          <p:spPr bwMode="auto">
            <a:xfrm>
              <a:off x="3606" y="2212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71" name="Line 197"/>
            <p:cNvSpPr>
              <a:spLocks noChangeShapeType="1"/>
            </p:cNvSpPr>
            <p:nvPr/>
          </p:nvSpPr>
          <p:spPr bwMode="auto">
            <a:xfrm>
              <a:off x="3606" y="1824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72" name="Line 198"/>
            <p:cNvSpPr>
              <a:spLocks noChangeShapeType="1"/>
            </p:cNvSpPr>
            <p:nvPr/>
          </p:nvSpPr>
          <p:spPr bwMode="auto">
            <a:xfrm>
              <a:off x="3988" y="1824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73" name="Line 199"/>
            <p:cNvSpPr>
              <a:spLocks noChangeShapeType="1"/>
            </p:cNvSpPr>
            <p:nvPr/>
          </p:nvSpPr>
          <p:spPr bwMode="auto">
            <a:xfrm>
              <a:off x="4388" y="1824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74" name="Line 200"/>
            <p:cNvSpPr>
              <a:spLocks noChangeShapeType="1"/>
            </p:cNvSpPr>
            <p:nvPr/>
          </p:nvSpPr>
          <p:spPr bwMode="auto">
            <a:xfrm>
              <a:off x="4388" y="1440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75" name="Line 201"/>
            <p:cNvSpPr>
              <a:spLocks noChangeShapeType="1"/>
            </p:cNvSpPr>
            <p:nvPr/>
          </p:nvSpPr>
          <p:spPr bwMode="auto">
            <a:xfrm>
              <a:off x="4388" y="1008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76" name="Line 202"/>
            <p:cNvSpPr>
              <a:spLocks noChangeShapeType="1"/>
            </p:cNvSpPr>
            <p:nvPr/>
          </p:nvSpPr>
          <p:spPr bwMode="auto">
            <a:xfrm>
              <a:off x="4790" y="1008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77" name="Line 203"/>
            <p:cNvSpPr>
              <a:spLocks noChangeShapeType="1"/>
            </p:cNvSpPr>
            <p:nvPr/>
          </p:nvSpPr>
          <p:spPr bwMode="auto">
            <a:xfrm>
              <a:off x="5190" y="1014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78" name="Line 204"/>
            <p:cNvSpPr>
              <a:spLocks noChangeShapeType="1"/>
            </p:cNvSpPr>
            <p:nvPr/>
          </p:nvSpPr>
          <p:spPr bwMode="auto">
            <a:xfrm>
              <a:off x="2394" y="3456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79" name="Line 205"/>
            <p:cNvSpPr>
              <a:spLocks noChangeShapeType="1"/>
            </p:cNvSpPr>
            <p:nvPr/>
          </p:nvSpPr>
          <p:spPr bwMode="auto">
            <a:xfrm>
              <a:off x="2802" y="3456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80" name="Line 206"/>
            <p:cNvSpPr>
              <a:spLocks noChangeShapeType="1"/>
            </p:cNvSpPr>
            <p:nvPr/>
          </p:nvSpPr>
          <p:spPr bwMode="auto">
            <a:xfrm>
              <a:off x="3186" y="3456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81" name="Line 207"/>
            <p:cNvSpPr>
              <a:spLocks noChangeShapeType="1"/>
            </p:cNvSpPr>
            <p:nvPr/>
          </p:nvSpPr>
          <p:spPr bwMode="auto">
            <a:xfrm>
              <a:off x="1182" y="3072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82" name="Line 208"/>
            <p:cNvSpPr>
              <a:spLocks noChangeShapeType="1"/>
            </p:cNvSpPr>
            <p:nvPr/>
          </p:nvSpPr>
          <p:spPr bwMode="auto">
            <a:xfrm>
              <a:off x="1583" y="3076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83" name="Line 209"/>
            <p:cNvSpPr>
              <a:spLocks noChangeShapeType="1"/>
            </p:cNvSpPr>
            <p:nvPr/>
          </p:nvSpPr>
          <p:spPr bwMode="auto">
            <a:xfrm>
              <a:off x="2384" y="3072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84" name="Line 210"/>
            <p:cNvSpPr>
              <a:spLocks noChangeShapeType="1"/>
            </p:cNvSpPr>
            <p:nvPr/>
          </p:nvSpPr>
          <p:spPr bwMode="auto">
            <a:xfrm>
              <a:off x="2802" y="3076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85" name="Line 211"/>
            <p:cNvSpPr>
              <a:spLocks noChangeShapeType="1"/>
            </p:cNvSpPr>
            <p:nvPr/>
          </p:nvSpPr>
          <p:spPr bwMode="auto">
            <a:xfrm>
              <a:off x="1182" y="2640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86" name="Line 212"/>
            <p:cNvSpPr>
              <a:spLocks noChangeShapeType="1"/>
            </p:cNvSpPr>
            <p:nvPr/>
          </p:nvSpPr>
          <p:spPr bwMode="auto">
            <a:xfrm>
              <a:off x="1583" y="2636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87" name="Line 213"/>
            <p:cNvSpPr>
              <a:spLocks noChangeShapeType="1"/>
            </p:cNvSpPr>
            <p:nvPr/>
          </p:nvSpPr>
          <p:spPr bwMode="auto">
            <a:xfrm>
              <a:off x="4008" y="2644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88" name="Line 214"/>
            <p:cNvSpPr>
              <a:spLocks noChangeShapeType="1"/>
            </p:cNvSpPr>
            <p:nvPr/>
          </p:nvSpPr>
          <p:spPr bwMode="auto">
            <a:xfrm>
              <a:off x="4008" y="2212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89" name="Line 215"/>
            <p:cNvSpPr>
              <a:spLocks noChangeShapeType="1"/>
            </p:cNvSpPr>
            <p:nvPr/>
          </p:nvSpPr>
          <p:spPr bwMode="auto">
            <a:xfrm>
              <a:off x="3186" y="1828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90" name="Line 216"/>
            <p:cNvSpPr>
              <a:spLocks noChangeShapeType="1"/>
            </p:cNvSpPr>
            <p:nvPr/>
          </p:nvSpPr>
          <p:spPr bwMode="auto">
            <a:xfrm>
              <a:off x="4790" y="1824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91" name="Line 217"/>
            <p:cNvSpPr>
              <a:spLocks noChangeShapeType="1"/>
            </p:cNvSpPr>
            <p:nvPr/>
          </p:nvSpPr>
          <p:spPr bwMode="auto">
            <a:xfrm>
              <a:off x="4790" y="1427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92" name="Line 218"/>
            <p:cNvSpPr>
              <a:spLocks noChangeShapeType="1"/>
            </p:cNvSpPr>
            <p:nvPr/>
          </p:nvSpPr>
          <p:spPr bwMode="auto">
            <a:xfrm rot="-8100000">
              <a:off x="1980" y="3275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93" name="Line 219"/>
            <p:cNvSpPr>
              <a:spLocks noChangeShapeType="1"/>
            </p:cNvSpPr>
            <p:nvPr/>
          </p:nvSpPr>
          <p:spPr bwMode="auto">
            <a:xfrm rot="-8100000">
              <a:off x="1994" y="2880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94" name="Line 220"/>
            <p:cNvSpPr>
              <a:spLocks noChangeShapeType="1"/>
            </p:cNvSpPr>
            <p:nvPr/>
          </p:nvSpPr>
          <p:spPr bwMode="auto">
            <a:xfrm rot="-8100000">
              <a:off x="3578" y="2422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95" name="Line 221"/>
            <p:cNvSpPr>
              <a:spLocks noChangeShapeType="1"/>
            </p:cNvSpPr>
            <p:nvPr/>
          </p:nvSpPr>
          <p:spPr bwMode="auto">
            <a:xfrm rot="-8100000">
              <a:off x="3587" y="2037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96" name="Line 222"/>
            <p:cNvSpPr>
              <a:spLocks noChangeShapeType="1"/>
            </p:cNvSpPr>
            <p:nvPr/>
          </p:nvSpPr>
          <p:spPr bwMode="auto">
            <a:xfrm rot="-8100000">
              <a:off x="4388" y="1635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97" name="Line 223"/>
            <p:cNvSpPr>
              <a:spLocks noChangeShapeType="1"/>
            </p:cNvSpPr>
            <p:nvPr/>
          </p:nvSpPr>
          <p:spPr bwMode="auto">
            <a:xfrm rot="-8100000">
              <a:off x="4388" y="1233"/>
              <a:ext cx="2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98" name="Line 224"/>
            <p:cNvSpPr>
              <a:spLocks noChangeShapeType="1"/>
            </p:cNvSpPr>
            <p:nvPr/>
          </p:nvSpPr>
          <p:spPr bwMode="auto">
            <a:xfrm rot="2700000">
              <a:off x="4790" y="1635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499" name="Line 225"/>
            <p:cNvSpPr>
              <a:spLocks noChangeShapeType="1"/>
            </p:cNvSpPr>
            <p:nvPr/>
          </p:nvSpPr>
          <p:spPr bwMode="auto">
            <a:xfrm rot="-8100000">
              <a:off x="1170" y="3265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00" name="Line 226"/>
            <p:cNvSpPr>
              <a:spLocks noChangeShapeType="1"/>
            </p:cNvSpPr>
            <p:nvPr/>
          </p:nvSpPr>
          <p:spPr bwMode="auto">
            <a:xfrm rot="2700000">
              <a:off x="1583" y="3282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01" name="Line 227"/>
            <p:cNvSpPr>
              <a:spLocks noChangeShapeType="1"/>
            </p:cNvSpPr>
            <p:nvPr/>
          </p:nvSpPr>
          <p:spPr bwMode="auto">
            <a:xfrm rot="-8100000">
              <a:off x="2786" y="3265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02" name="Line 228"/>
            <p:cNvSpPr>
              <a:spLocks noChangeShapeType="1"/>
            </p:cNvSpPr>
            <p:nvPr/>
          </p:nvSpPr>
          <p:spPr bwMode="auto">
            <a:xfrm rot="-8100000">
              <a:off x="3186" y="3282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03" name="Line 229"/>
            <p:cNvSpPr>
              <a:spLocks noChangeShapeType="1"/>
            </p:cNvSpPr>
            <p:nvPr/>
          </p:nvSpPr>
          <p:spPr bwMode="auto">
            <a:xfrm rot="-8100000">
              <a:off x="1178" y="2880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04" name="Line 230"/>
            <p:cNvSpPr>
              <a:spLocks noChangeShapeType="1"/>
            </p:cNvSpPr>
            <p:nvPr/>
          </p:nvSpPr>
          <p:spPr bwMode="auto">
            <a:xfrm rot="-8100000">
              <a:off x="2384" y="2880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05" name="Line 231"/>
            <p:cNvSpPr>
              <a:spLocks noChangeShapeType="1"/>
            </p:cNvSpPr>
            <p:nvPr/>
          </p:nvSpPr>
          <p:spPr bwMode="auto">
            <a:xfrm rot="-8100000">
              <a:off x="2786" y="2880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06" name="Line 232"/>
            <p:cNvSpPr>
              <a:spLocks noChangeShapeType="1"/>
            </p:cNvSpPr>
            <p:nvPr/>
          </p:nvSpPr>
          <p:spPr bwMode="auto">
            <a:xfrm rot="-8100000">
              <a:off x="3988" y="2037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07" name="Line 233"/>
            <p:cNvSpPr>
              <a:spLocks noChangeShapeType="1"/>
            </p:cNvSpPr>
            <p:nvPr/>
          </p:nvSpPr>
          <p:spPr bwMode="auto">
            <a:xfrm rot="-8100000">
              <a:off x="3176" y="2037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508" name="Line 234"/>
            <p:cNvSpPr>
              <a:spLocks noChangeShapeType="1"/>
            </p:cNvSpPr>
            <p:nvPr/>
          </p:nvSpPr>
          <p:spPr bwMode="auto">
            <a:xfrm rot="-8100000">
              <a:off x="4791" y="1233"/>
              <a:ext cx="236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02B036D9-6663-59EC-B0DA-73A622043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411" y="62962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/>
          </a:p>
        </p:txBody>
      </p:sp>
      <p:pic>
        <p:nvPicPr>
          <p:cNvPr id="2049" name="Picture 16">
            <a:extLst>
              <a:ext uri="{FF2B5EF4-FFF2-40B4-BE49-F238E27FC236}">
                <a16:creationId xmlns:a16="http://schemas.microsoft.com/office/drawing/2014/main" id="{3B771EA0-0575-AFAE-75C4-1BDC56F32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81" y="6259875"/>
            <a:ext cx="34425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80227F82-9913-2A6C-AE64-0CC9D4864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406" y="63032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/>
          </a:p>
        </p:txBody>
      </p:sp>
      <p:pic>
        <p:nvPicPr>
          <p:cNvPr id="2051" name="Picture 15">
            <a:extLst>
              <a:ext uri="{FF2B5EF4-FFF2-40B4-BE49-F238E27FC236}">
                <a16:creationId xmlns:a16="http://schemas.microsoft.com/office/drawing/2014/main" id="{26F093A7-D5BF-7611-424F-7C655A00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24" y="6263581"/>
            <a:ext cx="378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6F1859DA-B10E-2B00-00DE-ECC6D5517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49" y="1919901"/>
            <a:ext cx="90306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/>
          </a:p>
        </p:txBody>
      </p:sp>
      <p:pic>
        <p:nvPicPr>
          <p:cNvPr id="2057" name="Picture 18">
            <a:extLst>
              <a:ext uri="{FF2B5EF4-FFF2-40B4-BE49-F238E27FC236}">
                <a16:creationId xmlns:a16="http://schemas.microsoft.com/office/drawing/2014/main" id="{60684905-74F0-1683-91A3-8193D031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1" y="1919900"/>
            <a:ext cx="370125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id="{34443E43-5802-D80D-DDFC-A8854FFAB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/>
          </a:p>
        </p:txBody>
      </p:sp>
      <p:pic>
        <p:nvPicPr>
          <p:cNvPr id="2059" name="Picture 17">
            <a:extLst>
              <a:ext uri="{FF2B5EF4-FFF2-40B4-BE49-F238E27FC236}">
                <a16:creationId xmlns:a16="http://schemas.microsoft.com/office/drawing/2014/main" id="{EBEDF3B8-6339-9749-AD7F-06FF6A1D5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1" y="1447800"/>
            <a:ext cx="378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6885F-C076-F22C-C85B-A25544E3F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8611" y="6490740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15</a:t>
            </a:fld>
            <a:endParaRPr lang="ru-RU" altLang="ru-RU" dirty="0"/>
          </a:p>
        </p:txBody>
      </p:sp>
      <p:sp>
        <p:nvSpPr>
          <p:cNvPr id="8" name="Rectangle 73">
            <a:extLst>
              <a:ext uri="{FF2B5EF4-FFF2-40B4-BE49-F238E27FC236}">
                <a16:creationId xmlns:a16="http://schemas.microsoft.com/office/drawing/2014/main" id="{3D3AC173-8CF3-9F64-7930-89AE31661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476" y="914400"/>
            <a:ext cx="2983524" cy="67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1673E"/>
              </a:buClr>
              <a:buFont typeface="Symbol" panose="05050102010706020507" pitchFamily="18" charset="2"/>
              <a:buNone/>
            </a:pPr>
            <a:r>
              <a:rPr lang="ru-RU" altLang="ru-RU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Ядерные взрывы</a:t>
            </a:r>
            <a:endParaRPr lang="en-US" altLang="ru-RU" sz="2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73">
            <a:extLst>
              <a:ext uri="{FF2B5EF4-FFF2-40B4-BE49-F238E27FC236}">
                <a16:creationId xmlns:a16="http://schemas.microsoft.com/office/drawing/2014/main" id="{90E4E6EF-0648-64B9-B09F-E4E398E55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806" y="5458770"/>
            <a:ext cx="2227944" cy="67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1673E"/>
              </a:buClr>
              <a:buFont typeface="Symbol" panose="05050102010706020507" pitchFamily="18" charset="2"/>
              <a:buNone/>
            </a:pPr>
            <a:r>
              <a:rPr lang="ru-RU" altLang="ru-RU" sz="2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Реакторы</a:t>
            </a:r>
            <a:endParaRPr lang="en-US" altLang="ru-RU" sz="2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5B51C-10E5-5AE9-2C1D-81F99BE1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16</a:t>
            </a:fld>
            <a:endParaRPr lang="ru-RU" altLang="ru-RU"/>
          </a:p>
        </p:txBody>
      </p:sp>
      <p:pic>
        <p:nvPicPr>
          <p:cNvPr id="1028" name="Picture 4" descr="HFIR reactor core assembly and target regions">
            <a:extLst>
              <a:ext uri="{FF2B5EF4-FFF2-40B4-BE49-F238E27FC236}">
                <a16:creationId xmlns:a16="http://schemas.microsoft.com/office/drawing/2014/main" id="{993C0C85-F360-D4B9-6E95-0D7ADF3A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9949"/>
            <a:ext cx="8305800" cy="327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409A05-2E21-A8FD-A07B-DCD1451BD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765" y="3276600"/>
            <a:ext cx="5052470" cy="351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BF40CB-F750-DAF9-E5E8-8C15D1C5B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119" y="106820"/>
            <a:ext cx="8767762" cy="649288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Нейтронная ловушка в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HFIR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CCD988A-D800-1395-E81D-96AB4099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905000"/>
            <a:ext cx="5854389" cy="357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5B51C-10E5-5AE9-2C1D-81F99BE1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17</a:t>
            </a:fld>
            <a:endParaRPr lang="ru-RU" alt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BF40CB-F750-DAF9-E5E8-8C15D1C5B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119" y="106820"/>
            <a:ext cx="8767762" cy="649288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Нейтронная ловушка в СМ-3</a:t>
            </a:r>
            <a:endParaRPr lang="en-US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A4BA80-F88E-D458-C8ED-FC2BFE0842E4}"/>
              </a:ext>
            </a:extLst>
          </p:cNvPr>
          <p:cNvSpPr/>
          <p:nvPr/>
        </p:nvSpPr>
        <p:spPr>
          <a:xfrm>
            <a:off x="4604400" y="3266783"/>
            <a:ext cx="577200" cy="538200"/>
          </a:xfrm>
          <a:prstGeom prst="ellipse">
            <a:avLst/>
          </a:prstGeom>
          <a:noFill/>
          <a:ln w="3492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9B0DFAA-5A62-3CFB-9A67-54C60941C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2000" r="63333" b="2000"/>
          <a:stretch/>
        </p:blipFill>
        <p:spPr bwMode="auto">
          <a:xfrm>
            <a:off x="183826" y="1298575"/>
            <a:ext cx="2954249" cy="49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3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Реактор ПИК, Гатчина, РФ</a:t>
            </a:r>
            <a:b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</a:br>
            <a:r>
              <a:rPr lang="ru-RU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(Проект</a:t>
            </a:r>
            <a:r>
              <a:rPr lang="en-US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: </a:t>
            </a:r>
            <a:r>
              <a:rPr lang="ru-RU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Ю.В. Петров и К.А. Коноплёв, 1976)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345DC9-3420-CFDE-FEE8-7C8E1AC0B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25" y="1371600"/>
            <a:ext cx="5159900" cy="2467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FA3B31-873E-CB98-48A8-0D6073DF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" y="1371600"/>
            <a:ext cx="1883690" cy="2467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8F64CB-A87F-A983-386A-5AB659130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" y="4247317"/>
            <a:ext cx="5705008" cy="2093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7E978-3296-4511-E586-A55D206AC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008" y="3898900"/>
            <a:ext cx="3438992" cy="288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9022D0-2DA3-CF61-1384-8211F9C42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969" y="1558819"/>
            <a:ext cx="2052031" cy="19115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A8B20-F10F-99BF-FF76-27F6EB44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19080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18</a:t>
            </a:fld>
            <a:endParaRPr lang="ru-RU" alt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3545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Прерыватель Ферми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3553" y="3052879"/>
            <a:ext cx="5346647" cy="3899115"/>
          </a:xfrm>
        </p:spPr>
        <p:txBody>
          <a:bodyPr/>
          <a:lstStyle/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Для использования времяпролетной методики на стационарных реакторах устанавливаются прерыватели.</a:t>
            </a:r>
          </a:p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Первый прерыватель служит для получения импульсного пучка.</a:t>
            </a:r>
          </a:p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Второй, установленный на некотором расстоянии от первого - для его </a:t>
            </a:r>
            <a:r>
              <a:rPr lang="ru-RU" sz="24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монохроматизации</a:t>
            </a: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22532" name="Picture 4" descr="mhtml:file://C:\Dubna%20University\Nucl%20Instr%20&amp;%20Meth\Experiment%20MSU\Нейтронные%20источники.mht!http://nuclphys.sinp.msu.ru/experiment/neutr_gen/images/neutr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6" y="1085967"/>
            <a:ext cx="3137719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28" y="1085967"/>
            <a:ext cx="4448049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7247A1-28C0-1849-0777-CB33D655C260}"/>
              </a:ext>
            </a:extLst>
          </p:cNvPr>
          <p:cNvSpPr txBox="1"/>
          <p:nvPr/>
        </p:nvSpPr>
        <p:spPr>
          <a:xfrm>
            <a:off x="5486400" y="4766608"/>
            <a:ext cx="35577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5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Механический фильтр нейтронного пучка с временной фокусировкой. Конфигурация каналов может быть подобрана таким образом, чтобы нейтроны, излученные в определенный интервал времени, могли проходить через каналы фильтра, остальные же поглощались</a:t>
            </a:r>
            <a:endParaRPr lang="en-RU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92DF2D0-F044-D3A2-C8DA-8F09EF5D4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6258" r="22500" b="4004"/>
          <a:stretch/>
        </p:blipFill>
        <p:spPr bwMode="auto">
          <a:xfrm>
            <a:off x="5688733" y="2951005"/>
            <a:ext cx="3153065" cy="176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D1C348-F43F-BC4B-109E-149DD37F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6847" y="6519287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19</a:t>
            </a:fld>
            <a:endParaRPr lang="ru-RU" alt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47700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Нейтроны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369194" y="1736387"/>
            <a:ext cx="4038600" cy="2402008"/>
          </a:xfrm>
        </p:spPr>
        <p:txBody>
          <a:bodyPr/>
          <a:lstStyle/>
          <a:p>
            <a:pPr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Быстрые:</a:t>
            </a:r>
            <a:r>
              <a:rPr lang="ru-RU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E &gt; 1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; E &gt; 0.1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МэВ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; E &gt; 1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МэВ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(зависит от определения и задачи)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Медленные:</a:t>
            </a:r>
            <a:r>
              <a:rPr lang="ru-RU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E &lt; 1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Эпитепловые</a:t>
            </a: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0.025 &lt; E &lt; 1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Горячие: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E ≈ 0.2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Тепловые:</a:t>
            </a:r>
            <a:r>
              <a:rPr lang="ru-RU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Е ≈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0.025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DFA5E-2B88-8F35-152D-7534B3413711}"/>
              </a:ext>
            </a:extLst>
          </p:cNvPr>
          <p:cNvSpPr txBox="1"/>
          <p:nvPr/>
        </p:nvSpPr>
        <p:spPr>
          <a:xfrm>
            <a:off x="381000" y="776585"/>
            <a:ext cx="838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RU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нейтронной физике главным образом используются нейтроны с энергиями от 10</a:t>
            </a:r>
            <a:r>
              <a:rPr lang="en-RU" sz="2400" b="1" kern="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-7</a:t>
            </a:r>
            <a:r>
              <a:rPr lang="en-RU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эВ до 10</a:t>
            </a:r>
            <a:r>
              <a:rPr lang="en-RU" sz="2400" b="1" kern="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RU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эВ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07ADC-BFB3-8F77-334C-DE31E804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2</a:t>
            </a:fld>
            <a:endParaRPr lang="ru-RU" altLang="ru-RU"/>
          </a:p>
        </p:txBody>
      </p:sp>
      <p:pic>
        <p:nvPicPr>
          <p:cNvPr id="1026" name="Picture 2" descr="What is difference between fast neutrons and thermal neutrons? - Physics  Stack Exchange">
            <a:extLst>
              <a:ext uri="{FF2B5EF4-FFF2-40B4-BE49-F238E27FC236}">
                <a16:creationId xmlns:a16="http://schemas.microsoft.com/office/drawing/2014/main" id="{1B5B5070-FD65-6F93-1C47-84FFA106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70" y="3932497"/>
            <a:ext cx="5519459" cy="29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84FDA-611B-5BCF-8AB1-85A666596CB7}"/>
              </a:ext>
            </a:extLst>
          </p:cNvPr>
          <p:cNvSpPr txBox="1"/>
          <p:nvPr/>
        </p:nvSpPr>
        <p:spPr>
          <a:xfrm>
            <a:off x="4407794" y="1748562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Холодные:</a:t>
            </a:r>
            <a:r>
              <a:rPr lang="ru-RU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5·10</a:t>
            </a:r>
            <a:r>
              <a:rPr lang="en-US" sz="1800" b="1" baseline="30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-5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&lt; E &lt; 0.025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Очень холодные: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2·10</a:t>
            </a:r>
            <a:r>
              <a:rPr lang="en-US" sz="1800" b="1" baseline="30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-7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&lt; E &lt; 5·10</a:t>
            </a:r>
            <a:r>
              <a:rPr lang="en-US" sz="1800" b="1" baseline="30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-5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Ультра холодные: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E &lt; 2·10</a:t>
            </a:r>
            <a:r>
              <a:rPr lang="en-US" sz="1800" b="1" baseline="30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-7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Сплошной спектр: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0.01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МэВ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&lt; E &lt; 25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МэВ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Резонансные: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&lt; E &lt; 0.01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МэВ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Низкой энергии:</a:t>
            </a:r>
            <a:r>
              <a:rPr lang="ru-RU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E &lt; 1 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457200" y="28109"/>
            <a:ext cx="8229600" cy="1143000"/>
          </a:xfrm>
        </p:spPr>
        <p:txBody>
          <a:bodyPr/>
          <a:lstStyle/>
          <a:p>
            <a:r>
              <a:rPr lang="ru-RU" alt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Импульсные реакторы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85900" y="3819212"/>
            <a:ext cx="6172200" cy="2895600"/>
          </a:xfrm>
        </p:spPr>
        <p:txBody>
          <a:bodyPr/>
          <a:lstStyle/>
          <a:p>
            <a:pPr>
              <a:defRPr/>
            </a:pP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Самогасящиеся;</a:t>
            </a:r>
          </a:p>
          <a:p>
            <a:pPr>
              <a:defRPr/>
            </a:pP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Периодические;</a:t>
            </a:r>
          </a:p>
          <a:p>
            <a:pPr>
              <a:defRPr/>
            </a:pP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Бустеры и </a:t>
            </a:r>
            <a:r>
              <a:rPr lang="ru-RU" sz="2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супербустеры</a:t>
            </a:r>
            <a:r>
              <a:rPr lang="ru-RU" sz="28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defRPr/>
            </a:pP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Ядерные и термоядерные взрывы.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44025-D6D4-1834-571B-5D69FB97336D}"/>
              </a:ext>
            </a:extLst>
          </p:cNvPr>
          <p:cNvSpPr txBox="1"/>
          <p:nvPr/>
        </p:nvSpPr>
        <p:spPr>
          <a:xfrm>
            <a:off x="457200" y="1018445"/>
            <a:ext cx="82296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R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реакторах цепная реакция развивается </a:t>
            </a:r>
            <a:r>
              <a:rPr lang="en-RU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мгновенных нейтронах</a:t>
            </a:r>
            <a:r>
              <a:rPr lang="en-R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С помощью </a:t>
            </a:r>
            <a:r>
              <a:rPr lang="en-RU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модуляторов реактивности </a:t>
            </a:r>
            <a:r>
              <a:rPr lang="en-R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реактор на короткий промежуток времени (от ~10</a:t>
            </a:r>
            <a:r>
              <a:rPr lang="en-RU" sz="2200" kern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-4 </a:t>
            </a:r>
            <a:r>
              <a:rPr lang="en-R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до нескольких секунд) переводится в надкритическое состояние</a:t>
            </a:r>
            <a:r>
              <a:rPr lang="en-RU" sz="22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R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 &gt; 1). В реакторе быстро развивается цепная реакция деления. Затем реактор переводится в подкритическое состояние (k &lt; 1) и процесс затухает. В результате генерируются импульсные нейтронные потоки большой интенсивности.</a:t>
            </a:r>
            <a:r>
              <a:rPr lang="en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FC54B-B7A5-DFA4-08C5-4C5E738F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20</a:t>
            </a:fld>
            <a:endParaRPr lang="ru-RU" alt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53475" cy="838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Ядерный гомогенный урановый апериодический реактор «ЯГУАР», г. Снежинск</a:t>
            </a:r>
            <a:endParaRPr lang="en-US" altLang="ru-RU" sz="24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Text Box 6"/>
          <p:cNvSpPr txBox="1">
            <a:spLocks noChangeArrowheads="1"/>
          </p:cNvSpPr>
          <p:nvPr/>
        </p:nvSpPr>
        <p:spPr bwMode="auto">
          <a:xfrm>
            <a:off x="760413" y="4179888"/>
            <a:ext cx="1470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endParaRPr lang="en-US" altLang="ru-RU" sz="1800" b="1">
              <a:solidFill>
                <a:srgbClr val="006666"/>
              </a:solidFill>
              <a:cs typeface="Times New Roman" panose="02020603050405020304" pitchFamily="18" charset="0"/>
            </a:endParaRPr>
          </a:p>
        </p:txBody>
      </p:sp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4267200" y="5221069"/>
            <a:ext cx="487680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n-US" altLang="ru-RU" sz="1400" dirty="0">
                <a:solidFill>
                  <a:srgbClr val="ADADFF"/>
                </a:solidFill>
                <a:cs typeface="Times New Roman" panose="02020603050405020304" pitchFamily="18" charset="0"/>
              </a:rPr>
              <a:t> 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Энергия в импульсе 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МДж</a:t>
            </a:r>
            <a:endParaRPr lang="en-US" altLang="ru-RU" sz="1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нейтронов в импульсе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ru-RU" sz="18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ru-RU" altLang="ru-RU" sz="1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Длительность импульса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~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altLang="ru-RU" sz="18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мс</a:t>
            </a:r>
            <a:endParaRPr lang="en-US" altLang="ru-RU" sz="1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Поток тепловых нейтронов 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ru-RU" sz="18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(см</a:t>
            </a:r>
            <a:r>
              <a:rPr lang="en-US" altLang="ru-RU" sz="18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с)</a:t>
            </a:r>
            <a:endParaRPr lang="en-US" altLang="ru-RU" sz="1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n-US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импульсов – 2 – 5  1/сутки</a:t>
            </a:r>
            <a:endParaRPr lang="en-US" altLang="ru-RU" sz="1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65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66800"/>
            <a:ext cx="5625142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DE86C0-711A-84D1-0DDE-2E64A4ABFE97}"/>
              </a:ext>
            </a:extLst>
          </p:cNvPr>
          <p:cNvSpPr txBox="1"/>
          <p:nvPr/>
        </p:nvSpPr>
        <p:spPr>
          <a:xfrm>
            <a:off x="2667000" y="1150203"/>
            <a:ext cx="62388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spcAft>
                <a:spcPts val="1500"/>
              </a:spcAft>
            </a:pPr>
            <a:r>
              <a:rPr lang="en-RU" sz="1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генерировании импульса делений осуществляют синхронное перемещение двух импульсных стержней</a:t>
            </a:r>
            <a:r>
              <a:rPr lang="ru-RU" sz="1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(ИС)</a:t>
            </a:r>
            <a:r>
              <a:rPr lang="en-RU" sz="1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  </a:t>
            </a:r>
            <a:r>
              <a:rPr lang="ru-RU" sz="16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en-RU" sz="1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тержни можно перемещать независимо друг от друга</a:t>
            </a:r>
            <a:r>
              <a:rPr lang="en-RU" sz="16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F6834-2ABE-F6C4-EC3D-384331131005}"/>
              </a:ext>
            </a:extLst>
          </p:cNvPr>
          <p:cNvSpPr txBox="1"/>
          <p:nvPr/>
        </p:nvSpPr>
        <p:spPr>
          <a:xfrm>
            <a:off x="152400" y="5147439"/>
            <a:ext cx="4114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500"/>
              </a:spcBef>
              <a:spcAft>
                <a:spcPts val="1500"/>
              </a:spcAft>
            </a:pPr>
            <a:r>
              <a:rPr lang="en-RU" sz="12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Топливная композиция </a:t>
            </a:r>
            <a:r>
              <a:rPr lang="ru-RU" sz="12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активной зоны (</a:t>
            </a:r>
            <a:r>
              <a:rPr lang="en-RU" sz="12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АЗ</a:t>
            </a:r>
            <a:r>
              <a:rPr lang="ru-RU" sz="12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RU" sz="12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реактора ЯГУАР представляет собой высококонцентрированный раствор соли сульфата уранила в обычной воде с небольшим количеством соли кадмия. Конструкция корпуса АЗ выполнена таким образом, что топливный раствор во время импульса делений имеет возможность двигаться как в вертикальном, так и в горизонтальном направлениях.</a:t>
            </a:r>
            <a:endParaRPr lang="en-RU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0FAAB-07BC-0779-AC92-73828A83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42159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21</a:t>
            </a:fld>
            <a:endParaRPr lang="ru-RU" alt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AABB1C-ABB6-50B2-5B07-0A0707953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r="3640"/>
          <a:stretch/>
        </p:blipFill>
        <p:spPr bwMode="auto">
          <a:xfrm>
            <a:off x="5626970" y="2140803"/>
            <a:ext cx="3059830" cy="29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179388" y="919163"/>
            <a:ext cx="8785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algn="ctr" eaLnBrk="1" hangingPunct="1">
              <a:defRPr/>
            </a:pPr>
            <a:endParaRPr lang="en-US" sz="2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4876800" y="1341438"/>
            <a:ext cx="3744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993300"/>
                </a:solidFill>
              </a:rPr>
              <a:t>Параметры</a:t>
            </a:r>
          </a:p>
        </p:txBody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179388" y="1385888"/>
            <a:ext cx="4176712" cy="5472112"/>
            <a:chOff x="192" y="559"/>
            <a:chExt cx="2400" cy="3761"/>
          </a:xfrm>
        </p:grpSpPr>
        <p:pic>
          <p:nvPicPr>
            <p:cNvPr id="28681" name="Picture 5" descr="ibr-2 central 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16"/>
              <a:ext cx="2371" cy="3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2" name="Text Box 6"/>
            <p:cNvSpPr txBox="1">
              <a:spLocks noChangeArrowheads="1"/>
            </p:cNvSpPr>
            <p:nvPr/>
          </p:nvSpPr>
          <p:spPr bwMode="auto">
            <a:xfrm>
              <a:off x="545" y="559"/>
              <a:ext cx="720" cy="3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b="1">
                  <a:cs typeface="Times New Roman" panose="02020603050405020304" pitchFamily="18" charset="0"/>
                </a:rPr>
                <a:t>Активная зона</a:t>
              </a:r>
            </a:p>
          </p:txBody>
        </p:sp>
        <p:sp>
          <p:nvSpPr>
            <p:cNvPr id="28683" name="Text Box 7"/>
            <p:cNvSpPr txBox="1">
              <a:spLocks noChangeArrowheads="1"/>
            </p:cNvSpPr>
            <p:nvPr/>
          </p:nvSpPr>
          <p:spPr bwMode="auto">
            <a:xfrm>
              <a:off x="1409" y="1065"/>
              <a:ext cx="912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b="1"/>
                <a:t>Основной подвижный отражатель</a:t>
              </a:r>
              <a:endParaRPr lang="ru-RU" altLang="ru-RU" sz="1400" b="1">
                <a:cs typeface="Times New Roman" panose="02020603050405020304" pitchFamily="18" charset="0"/>
              </a:endParaRPr>
            </a:p>
          </p:txBody>
        </p:sp>
        <p:sp>
          <p:nvSpPr>
            <p:cNvPr id="28684" name="Rectangle 8"/>
            <p:cNvSpPr>
              <a:spLocks noChangeArrowheads="1"/>
            </p:cNvSpPr>
            <p:nvPr/>
          </p:nvSpPr>
          <p:spPr bwMode="auto">
            <a:xfrm>
              <a:off x="192" y="4080"/>
              <a:ext cx="2400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/>
            </a:p>
          </p:txBody>
        </p:sp>
        <p:sp>
          <p:nvSpPr>
            <p:cNvPr id="28685" name="Text Box 9"/>
            <p:cNvSpPr txBox="1">
              <a:spLocks noChangeArrowheads="1"/>
            </p:cNvSpPr>
            <p:nvPr/>
          </p:nvSpPr>
          <p:spPr bwMode="auto">
            <a:xfrm>
              <a:off x="1409" y="1636"/>
              <a:ext cx="1088" cy="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b="1"/>
                <a:t>Подвижный отражатель</a:t>
              </a:r>
              <a:endParaRPr lang="ru-RU" altLang="ru-RU" sz="1400" b="1">
                <a:cs typeface="Times New Roman" panose="02020603050405020304" pitchFamily="18" charset="0"/>
              </a:endParaRPr>
            </a:p>
          </p:txBody>
        </p:sp>
        <p:sp>
          <p:nvSpPr>
            <p:cNvPr id="28686" name="Freeform 10"/>
            <p:cNvSpPr>
              <a:spLocks/>
            </p:cNvSpPr>
            <p:nvPr/>
          </p:nvSpPr>
          <p:spPr bwMode="auto">
            <a:xfrm>
              <a:off x="497" y="922"/>
              <a:ext cx="179" cy="278"/>
            </a:xfrm>
            <a:custGeom>
              <a:avLst/>
              <a:gdLst>
                <a:gd name="T0" fmla="*/ 179 w 179"/>
                <a:gd name="T1" fmla="*/ 0 h 278"/>
                <a:gd name="T2" fmla="*/ 0 w 179"/>
                <a:gd name="T3" fmla="*/ 278 h 27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9" h="278">
                  <a:moveTo>
                    <a:pt x="179" y="0"/>
                  </a:moveTo>
                  <a:lnTo>
                    <a:pt x="0" y="27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687" name="Freeform 11"/>
            <p:cNvSpPr>
              <a:spLocks/>
            </p:cNvSpPr>
            <p:nvPr/>
          </p:nvSpPr>
          <p:spPr bwMode="auto">
            <a:xfrm>
              <a:off x="894" y="1571"/>
              <a:ext cx="515" cy="602"/>
            </a:xfrm>
            <a:custGeom>
              <a:avLst/>
              <a:gdLst>
                <a:gd name="T0" fmla="*/ 515 w 515"/>
                <a:gd name="T1" fmla="*/ 0 h 602"/>
                <a:gd name="T2" fmla="*/ 0 w 515"/>
                <a:gd name="T3" fmla="*/ 602 h 60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5" h="602">
                  <a:moveTo>
                    <a:pt x="515" y="0"/>
                  </a:moveTo>
                  <a:lnTo>
                    <a:pt x="0" y="6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688" name="Freeform 12"/>
            <p:cNvSpPr>
              <a:spLocks/>
            </p:cNvSpPr>
            <p:nvPr/>
          </p:nvSpPr>
          <p:spPr bwMode="auto">
            <a:xfrm>
              <a:off x="1207" y="1971"/>
              <a:ext cx="212" cy="362"/>
            </a:xfrm>
            <a:custGeom>
              <a:avLst/>
              <a:gdLst>
                <a:gd name="T0" fmla="*/ 212 w 212"/>
                <a:gd name="T1" fmla="*/ 0 h 362"/>
                <a:gd name="T2" fmla="*/ 0 w 212"/>
                <a:gd name="T3" fmla="*/ 362 h 36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2" h="362">
                  <a:moveTo>
                    <a:pt x="212" y="0"/>
                  </a:moveTo>
                  <a:lnTo>
                    <a:pt x="0" y="36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28677" name="Group 13"/>
          <p:cNvGrpSpPr>
            <a:grpSpLocks/>
          </p:cNvGrpSpPr>
          <p:nvPr/>
        </p:nvGrpSpPr>
        <p:grpSpPr bwMode="auto">
          <a:xfrm>
            <a:off x="4441825" y="1828800"/>
            <a:ext cx="4549775" cy="4114800"/>
            <a:chOff x="2736" y="1488"/>
            <a:chExt cx="2866" cy="2592"/>
          </a:xfrm>
        </p:grpSpPr>
        <p:sp>
          <p:nvSpPr>
            <p:cNvPr id="28679" name="Text Box 14"/>
            <p:cNvSpPr txBox="1">
              <a:spLocks noChangeArrowheads="1"/>
            </p:cNvSpPr>
            <p:nvPr/>
          </p:nvSpPr>
          <p:spPr bwMode="auto">
            <a:xfrm>
              <a:off x="2736" y="1584"/>
              <a:ext cx="2866" cy="2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993300"/>
                  </a:solidFill>
                </a:rPr>
                <a:t>Топливо		</a:t>
              </a:r>
              <a:r>
                <a:rPr lang="en-US" altLang="ru-RU" sz="1800" b="1" dirty="0">
                  <a:solidFill>
                    <a:srgbClr val="993300"/>
                  </a:solidFill>
                </a:rPr>
                <a:t>PuO</a:t>
              </a:r>
              <a:r>
                <a:rPr lang="en-US" altLang="ru-RU" sz="1800" b="1" baseline="-25000" dirty="0">
                  <a:solidFill>
                    <a:srgbClr val="993300"/>
                  </a:solidFill>
                </a:rPr>
                <a:t>2</a:t>
              </a:r>
              <a:endParaRPr lang="ru-RU" altLang="ru-RU" sz="1800" b="1" baseline="-25000" dirty="0">
                <a:solidFill>
                  <a:srgbClr val="993300"/>
                </a:solidFill>
              </a:endParaRPr>
            </a:p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993300"/>
                  </a:solidFill>
                </a:rPr>
                <a:t>Объём активной зоны	22 дм</a:t>
              </a:r>
              <a:r>
                <a:rPr lang="en-US" altLang="ru-RU" sz="1800" b="1" baseline="30000" dirty="0">
                  <a:solidFill>
                    <a:srgbClr val="993300"/>
                  </a:solidFill>
                </a:rPr>
                <a:t>3</a:t>
              </a:r>
              <a:endParaRPr lang="ru-RU" altLang="ru-RU" sz="1800" b="1" baseline="30000" dirty="0">
                <a:solidFill>
                  <a:srgbClr val="993300"/>
                </a:solidFill>
              </a:endParaRPr>
            </a:p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993300"/>
                  </a:solidFill>
                </a:rPr>
                <a:t>Охлаждение		жидкий </a:t>
              </a:r>
              <a:r>
                <a:rPr lang="en-US" altLang="ru-RU" sz="1800" b="1" dirty="0">
                  <a:solidFill>
                    <a:srgbClr val="993300"/>
                  </a:solidFill>
                </a:rPr>
                <a:t>Na</a:t>
              </a:r>
            </a:p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993300"/>
                  </a:solidFill>
                </a:rPr>
                <a:t>Средняя мощность 	2 МВт</a:t>
              </a:r>
            </a:p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993300"/>
                  </a:solidFill>
                </a:rPr>
                <a:t>Импульсная мощность	1500 </a:t>
              </a:r>
              <a:r>
                <a:rPr lang="en-US" altLang="ru-RU" sz="1800" b="1" dirty="0">
                  <a:solidFill>
                    <a:srgbClr val="993300"/>
                  </a:solidFill>
                </a:rPr>
                <a:t>M</a:t>
              </a:r>
              <a:r>
                <a:rPr lang="ru-RU" altLang="ru-RU" sz="1800" b="1" dirty="0">
                  <a:solidFill>
                    <a:srgbClr val="993300"/>
                  </a:solidFill>
                </a:rPr>
                <a:t>Вт Частота повторения	5 с</a:t>
              </a:r>
              <a:r>
                <a:rPr lang="ru-RU" altLang="ru-RU" sz="1800" b="1" baseline="30000" dirty="0">
                  <a:solidFill>
                    <a:srgbClr val="993300"/>
                  </a:solidFill>
                </a:rPr>
                <a:t>-1</a:t>
              </a:r>
            </a:p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993300"/>
                  </a:solidFill>
                </a:rPr>
                <a:t>Средний поток		8</a:t>
              </a:r>
              <a:r>
                <a:rPr lang="en-US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·</a:t>
              </a:r>
              <a:r>
                <a:rPr lang="ru-RU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10</a:t>
              </a:r>
              <a:r>
                <a:rPr lang="ru-RU" altLang="ru-RU" sz="1800" b="1" baseline="30000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12</a:t>
              </a:r>
              <a:r>
                <a:rPr lang="ru-RU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n</a:t>
              </a:r>
              <a:r>
                <a:rPr lang="ru-RU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/см</a:t>
              </a:r>
              <a:r>
                <a:rPr lang="ru-RU" altLang="ru-RU" sz="1800" b="1" baseline="30000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2</a:t>
              </a:r>
              <a:r>
                <a:rPr lang="ru-RU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/с</a:t>
              </a:r>
            </a:p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Импульсный поток	</a:t>
              </a:r>
              <a:r>
                <a:rPr lang="ru-RU" altLang="ru-RU" sz="1800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5</a:t>
              </a:r>
              <a:r>
                <a:rPr lang="en-US" altLang="ru-RU" sz="1800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·</a:t>
              </a:r>
              <a:r>
                <a:rPr lang="ru-RU" altLang="ru-RU" sz="1800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10</a:t>
              </a:r>
              <a:r>
                <a:rPr lang="ru-RU" altLang="ru-RU" sz="1800" b="1" baseline="30000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15</a:t>
              </a:r>
              <a:r>
                <a:rPr lang="ru-RU" altLang="ru-RU" sz="1800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ru-RU" sz="1800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n</a:t>
              </a:r>
              <a:r>
                <a:rPr lang="ru-RU" altLang="ru-RU" sz="1800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/см</a:t>
              </a:r>
              <a:r>
                <a:rPr lang="ru-RU" altLang="ru-RU" sz="1800" b="1" baseline="30000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2</a:t>
              </a:r>
              <a:r>
                <a:rPr lang="ru-RU" altLang="ru-RU" sz="1800" b="1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/с</a:t>
              </a:r>
            </a:p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Длительность импульса</a:t>
              </a:r>
              <a:r>
                <a:rPr lang="en-US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 </a:t>
              </a:r>
            </a:p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en-US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(</a:t>
              </a:r>
              <a:r>
                <a:rPr lang="ru-RU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быстр.</a:t>
              </a:r>
              <a:r>
                <a:rPr lang="en-US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 / </a:t>
              </a:r>
              <a:r>
                <a:rPr lang="ru-RU" altLang="ru-RU" sz="1800" b="1" dirty="0" err="1">
                  <a:solidFill>
                    <a:srgbClr val="993300"/>
                  </a:solidFill>
                  <a:cs typeface="Times New Roman" panose="02020603050405020304" pitchFamily="18" charset="0"/>
                </a:rPr>
                <a:t>тепл</a:t>
              </a:r>
              <a:r>
                <a:rPr lang="en-US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.)</a:t>
              </a:r>
              <a:r>
                <a:rPr lang="ru-RU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	</a:t>
              </a:r>
              <a:r>
                <a:rPr lang="en-US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               </a:t>
              </a:r>
              <a:r>
                <a:rPr lang="ru-RU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215 / 320 мкс</a:t>
              </a:r>
              <a:endParaRPr lang="el-GR" altLang="ru-RU" sz="1800" b="1" dirty="0">
                <a:solidFill>
                  <a:srgbClr val="993300"/>
                </a:solidFill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993300"/>
                  </a:solidFill>
                  <a:cs typeface="Times New Roman" panose="02020603050405020304" pitchFamily="18" charset="0"/>
                </a:rPr>
                <a:t>Число каналов		14</a:t>
              </a:r>
              <a:endParaRPr lang="en-US" altLang="ru-RU" sz="1800" b="1" dirty="0">
                <a:solidFill>
                  <a:srgbClr val="99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8680" name="Rectangle 15"/>
            <p:cNvSpPr>
              <a:spLocks noChangeArrowheads="1"/>
            </p:cNvSpPr>
            <p:nvPr/>
          </p:nvSpPr>
          <p:spPr bwMode="auto">
            <a:xfrm>
              <a:off x="2736" y="1488"/>
              <a:ext cx="2784" cy="2592"/>
            </a:xfrm>
            <a:prstGeom prst="rect">
              <a:avLst/>
            </a:prstGeom>
            <a:noFill/>
            <a:ln w="9525">
              <a:solidFill>
                <a:srgbClr val="D6009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800"/>
            </a:p>
          </p:txBody>
        </p:sp>
      </p:grpSp>
      <p:sp>
        <p:nvSpPr>
          <p:cNvPr id="28678" name="Text Box 16"/>
          <p:cNvSpPr txBox="1">
            <a:spLocks noChangeArrowheads="1"/>
          </p:cNvSpPr>
          <p:nvPr/>
        </p:nvSpPr>
        <p:spPr bwMode="auto">
          <a:xfrm>
            <a:off x="947738" y="371475"/>
            <a:ext cx="7253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Импульсный быстрый реактор ИБР-2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C087F9-B7B2-C384-0D10-B00F0F1B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22</a:t>
            </a:fld>
            <a:endParaRPr lang="ru-RU" alt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179388" y="919163"/>
            <a:ext cx="8785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algn="ctr" eaLnBrk="1" hangingPunct="1">
              <a:defRPr/>
            </a:pPr>
            <a:endParaRPr lang="en-US" sz="2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8678" name="Text Box 16"/>
          <p:cNvSpPr txBox="1">
            <a:spLocks noChangeArrowheads="1"/>
          </p:cNvSpPr>
          <p:nvPr/>
        </p:nvSpPr>
        <p:spPr bwMode="auto">
          <a:xfrm>
            <a:off x="947738" y="371475"/>
            <a:ext cx="7253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Импульсный быстрый реактор ИБР-2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C087F9-B7B2-C384-0D10-B00F0F1B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01369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23</a:t>
            </a:fld>
            <a:endParaRPr lang="ru-RU" altLang="ru-RU"/>
          </a:p>
        </p:txBody>
      </p:sp>
      <p:pic>
        <p:nvPicPr>
          <p:cNvPr id="3" name="IBR-2 Reactor">
            <a:hlinkClick r:id="" action="ppaction://media"/>
            <a:extLst>
              <a:ext uri="{FF2B5EF4-FFF2-40B4-BE49-F238E27FC236}">
                <a16:creationId xmlns:a16="http://schemas.microsoft.com/office/drawing/2014/main" id="{26BFDFA2-4C2E-D133-F2FB-A08F2684E9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69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2838450" y="19050"/>
            <a:ext cx="3429000" cy="914400"/>
          </a:xfrm>
        </p:spPr>
        <p:txBody>
          <a:bodyPr/>
          <a:lstStyle/>
          <a:p>
            <a:pPr>
              <a:defRPr/>
            </a:pPr>
            <a:r>
              <a:rPr lang="ru-RU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ИБР</a:t>
            </a:r>
            <a:r>
              <a:rPr 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-2</a:t>
            </a:r>
            <a:endParaRPr lang="ru-RU" sz="28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29699" name="Picture 2" descr="mhtml:file://C:\Dubna%20University\Nucl%20Instr%20&amp;%20Meth\Experiment%20MSU\Нейтронные%20источники.mht!http://nuclphys.sinp.msu.ru/experiment/neutr_gen/images/neutrg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810000"/>
            <a:ext cx="16002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 descr="JinrP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990600"/>
            <a:ext cx="20415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8" descr="Рисунок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9188"/>
            <a:ext cx="5637213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9154FE-57A1-F151-A6CF-45BAEBC1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10325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24</a:t>
            </a:fld>
            <a:endParaRPr lang="ru-RU" alt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Исследовательские реакторы в РФ</a:t>
            </a:r>
          </a:p>
        </p:txBody>
      </p:sp>
      <p:pic>
        <p:nvPicPr>
          <p:cNvPr id="3072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828675"/>
            <a:ext cx="5943600" cy="57737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DF8F0-77FC-2483-580E-B208A705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25</a:t>
            </a:fld>
            <a:endParaRPr lang="ru-RU" alt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571500" y="76200"/>
            <a:ext cx="7962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Получение нейтронов в ядерных взрывах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4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79381"/>
            <a:ext cx="3124200" cy="408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62"/>
          <p:cNvSpPr txBox="1">
            <a:spLocks noChangeArrowheads="1"/>
          </p:cNvSpPr>
          <p:nvPr/>
        </p:nvSpPr>
        <p:spPr bwMode="auto">
          <a:xfrm>
            <a:off x="76200" y="4568827"/>
            <a:ext cx="5867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Взрыв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20 к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T = 8.36∙ 10</a:t>
            </a:r>
            <a:r>
              <a:rPr lang="en-US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13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Дж → 2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делений;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ru-RU" sz="2000" b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e</a:t>
            </a:r>
            <a:r>
              <a:rPr lang="en-US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n = 56 →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 =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336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последние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 ns → 90 %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нейтронов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Термоядерный взрыв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50 ns;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Полное время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&lt; 100 ns;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Поток нейтронов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1.2∙10</a:t>
            </a:r>
            <a:r>
              <a:rPr lang="en-US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n∙cm</a:t>
            </a:r>
            <a:r>
              <a:rPr lang="en-US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Эффективность сбора продуктов:</a:t>
            </a:r>
            <a:r>
              <a:rPr lang="en-US" alt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r>
              <a:rPr lang="en-US" altLang="ru-RU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</a:t>
            </a:r>
            <a:r>
              <a:rPr lang="en-US" alt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÷ 10</a:t>
            </a:r>
            <a:r>
              <a:rPr lang="en-US" altLang="ru-RU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-9</a:t>
            </a:r>
            <a:r>
              <a:rPr lang="en-US" alt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</a:p>
        </p:txBody>
      </p:sp>
      <p:pic>
        <p:nvPicPr>
          <p:cNvPr id="25605" name="Picture 4" descr="IvyMikeE1470c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08026"/>
            <a:ext cx="5105400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4D3D98B-4153-57E1-3C41-ACF82201B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700169"/>
            <a:ext cx="2819400" cy="211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A703CF-5FB3-0858-FB94-74B6962E2B87}"/>
              </a:ext>
            </a:extLst>
          </p:cNvPr>
          <p:cNvSpPr txBox="1"/>
          <p:nvPr/>
        </p:nvSpPr>
        <p:spPr>
          <a:xfrm>
            <a:off x="6096000" y="4858502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"Fat Man”, 21 </a:t>
            </a:r>
            <a:r>
              <a:rPr lang="en-GB" b="1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kT</a:t>
            </a:r>
            <a:endParaRPr lang="en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AAD47C-1132-CD93-F8FD-A42FE8BB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5190" y="6406490"/>
            <a:ext cx="2133600" cy="476250"/>
          </a:xfrm>
        </p:spPr>
        <p:txBody>
          <a:bodyPr/>
          <a:lstStyle/>
          <a:p>
            <a:pPr>
              <a:defRPr/>
            </a:pPr>
            <a:fld id="{422886D5-6F2A-486B-A125-3E23918D74A4}" type="slidenum">
              <a:rPr lang="ru-RU" altLang="ru-RU" smtClean="0"/>
              <a:pPr>
                <a:defRPr/>
              </a:pPr>
              <a:t>26</a:t>
            </a:fld>
            <a:endParaRPr lang="ru-RU" alt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5334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Потоки нейтронов от сверхновых</a:t>
            </a:r>
          </a:p>
        </p:txBody>
      </p:sp>
      <p:pic>
        <p:nvPicPr>
          <p:cNvPr id="25603" name="Picture 4" descr="EtaCarin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235324" y="807184"/>
            <a:ext cx="867335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lang="ru-RU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Эта Киля – это двойная звезда-гипергигант в созвездии Киля с совокупной светимостью компонент более чем в 5 миллионов раз превосходящей солнечную светимость. Находится на расстоянии в 7500 световых лет.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Как ожидается, в астрономически близком будущем (несколько десятков тысячелетий) она станет сверхновой.</a:t>
            </a:r>
            <a:endParaRPr lang="en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9615B-D015-01EF-9400-9DFBA6A484A2}"/>
              </a:ext>
            </a:extLst>
          </p:cNvPr>
          <p:cNvSpPr txBox="1"/>
          <p:nvPr/>
        </p:nvSpPr>
        <p:spPr>
          <a:xfrm>
            <a:off x="4796119" y="2286000"/>
            <a:ext cx="381000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Исходные элементы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: </a:t>
            </a:r>
            <a:endParaRPr lang="ru-RU" altLang="ru-RU" sz="26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Fe, Pb, U;</a:t>
            </a:r>
          </a:p>
          <a:p>
            <a:pPr marL="457200" indent="-4572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Поток нейтронов: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1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0</a:t>
            </a:r>
            <a:r>
              <a:rPr lang="en-US" altLang="ru-RU" sz="2600" b="1" baseline="30000" dirty="0">
                <a:solidFill>
                  <a:srgbClr val="002060"/>
                </a:solidFill>
                <a:latin typeface="Times New Roman" panose="02020603050405020304" pitchFamily="18" charset="0"/>
              </a:rPr>
              <a:t>34</a:t>
            </a:r>
            <a:r>
              <a:rPr lang="ru-RU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÷ 10</a:t>
            </a:r>
            <a:r>
              <a:rPr lang="en-US" altLang="ru-RU" sz="2600" b="1" baseline="30000" dirty="0">
                <a:solidFill>
                  <a:srgbClr val="002060"/>
                </a:solidFill>
                <a:latin typeface="Times New Roman" panose="02020603050405020304" pitchFamily="18" charset="0"/>
              </a:rPr>
              <a:t>45</a:t>
            </a:r>
            <a:r>
              <a:rPr lang="ru-RU" altLang="ru-RU" sz="2600" b="1" baseline="30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n∙cm</a:t>
            </a:r>
            <a:r>
              <a:rPr lang="en-US" altLang="ru-RU" sz="2600" b="1" baseline="30000" dirty="0">
                <a:solidFill>
                  <a:srgbClr val="002060"/>
                </a:solidFill>
                <a:latin typeface="Times New Roman" panose="02020603050405020304" pitchFamily="18" charset="0"/>
              </a:rPr>
              <a:t>-2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  <a:endParaRPr lang="en-US" altLang="ru-RU" sz="2600" b="1" baseline="30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457200" indent="-4572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Поток </a:t>
            </a:r>
            <a:r>
              <a:rPr lang="el-GR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γ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-</a:t>
            </a:r>
            <a:r>
              <a:rPr lang="ru-RU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квантов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457200" indent="-4572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Время взрыва: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endParaRPr lang="ru-RU" altLang="ru-RU" sz="26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0.1 ÷ 1000 sec;</a:t>
            </a:r>
          </a:p>
          <a:p>
            <a:pPr marL="457200" indent="-4572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Расширение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457200" indent="-4572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Сечения реакций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:</a:t>
            </a:r>
            <a:endParaRPr lang="ru-RU" altLang="ru-RU" sz="26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(n,</a:t>
            </a:r>
            <a:r>
              <a:rPr lang="el-GR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γ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),</a:t>
            </a:r>
            <a:r>
              <a:rPr lang="ru-RU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en-US" altLang="ru-RU" sz="2600" b="1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n,f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), (</a:t>
            </a:r>
            <a:r>
              <a:rPr lang="en-US" altLang="ru-RU" sz="2600" b="1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n,X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), </a:t>
            </a:r>
            <a:endParaRPr lang="ru-RU" altLang="ru-RU" sz="26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el-GR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γ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,f), (</a:t>
            </a:r>
            <a:r>
              <a:rPr lang="el-GR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γ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,X), … (</a:t>
            </a:r>
            <a:r>
              <a:rPr lang="el-GR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ν</a:t>
            </a:r>
            <a:r>
              <a:rPr lang="en-US" altLang="ru-RU" sz="26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,X)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26737-5041-FF1A-6AF7-6A3F2C3D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27</a:t>
            </a:fld>
            <a:endParaRPr lang="ru-RU" alt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67"/>
            <a:ext cx="82296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Термоядерные реакции</a:t>
            </a:r>
          </a:p>
        </p:txBody>
      </p:sp>
      <p:pic>
        <p:nvPicPr>
          <p:cNvPr id="317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20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2594" y="4556749"/>
            <a:ext cx="4746869" cy="20574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AC098-8C81-C641-4D9C-090D9432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28</a:t>
            </a:fld>
            <a:endParaRPr lang="ru-RU" alt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553C33-3D7F-B3B7-0035-BB769016F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371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/>
          </a:p>
        </p:txBody>
      </p:sp>
      <p:pic>
        <p:nvPicPr>
          <p:cNvPr id="1025" name="Picture 23">
            <a:extLst>
              <a:ext uri="{FF2B5EF4-FFF2-40B4-BE49-F238E27FC236}">
                <a16:creationId xmlns:a16="http://schemas.microsoft.com/office/drawing/2014/main" id="{3ACFFC80-ADD9-1FAB-CCC2-F23AAB65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853" y="1343656"/>
            <a:ext cx="3281658" cy="336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AAFCE-E639-FE70-33B4-72E1E6C3AD2E}"/>
              </a:ext>
            </a:extLst>
          </p:cNvPr>
          <p:cNvSpPr txBox="1"/>
          <p:nvPr/>
        </p:nvSpPr>
        <p:spPr>
          <a:xfrm>
            <a:off x="5467265" y="4893039"/>
            <a:ext cx="34448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Зависимость эффективных сечений реакции слияния от энергии дейтрона</a:t>
            </a:r>
            <a:r>
              <a:rPr lang="en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E868B-D982-2D84-8505-E55E2C443B79}"/>
              </a:ext>
            </a:extLst>
          </p:cNvPr>
          <p:cNvSpPr txBox="1"/>
          <p:nvPr/>
        </p:nvSpPr>
        <p:spPr>
          <a:xfrm>
            <a:off x="313489" y="990600"/>
            <a:ext cx="51729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реакции слияния (синтеза) лёгких ядер, протекающие при высоких температурах. Избыточная суммарная энергия связи нуклонов при этом освобождается в виде кинетической энергии продуктов реакции. Название “термоядерные реакции” отражает тот факт, что эти реакции идут при высоких температурах (&gt;10</a:t>
            </a:r>
            <a:r>
              <a:rPr lang="en-RU" sz="16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RU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–10</a:t>
            </a:r>
            <a:r>
              <a:rPr lang="en-RU" sz="16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RU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К), поскольку для слияния лёгкие ядра должны сблизиться до расстояний, равных радиусу действия ядерных сил притяжения, т.е. до расстояний ≈10</a:t>
            </a:r>
            <a:r>
              <a:rPr lang="en-RU" sz="16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-13</a:t>
            </a:r>
            <a:r>
              <a:rPr lang="en-RU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см. Преодолеть </a:t>
            </a:r>
            <a:r>
              <a:rPr lang="ru-RU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кулоновское</a:t>
            </a:r>
            <a:r>
              <a:rPr lang="en-RU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отталкивание могут лишь ядра, летящие навстречу друг другу с большими скоростями, т.е. входящие в состав сильно нагретых сред, либо специально ускоренные.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usion nucléaire : Iter face aux nouvelles approches">
            <a:extLst>
              <a:ext uri="{FF2B5EF4-FFF2-40B4-BE49-F238E27FC236}">
                <a16:creationId xmlns:a16="http://schemas.microsoft.com/office/drawing/2014/main" id="{A71E4962-E2A0-1306-518E-3FA791563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"/>
          <a:stretch/>
        </p:blipFill>
        <p:spPr bwMode="auto">
          <a:xfrm>
            <a:off x="5660284" y="4188150"/>
            <a:ext cx="3407516" cy="239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67"/>
            <a:ext cx="82296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Термоядерные реакции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AC098-8C81-C641-4D9C-090D9432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78236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29</a:t>
            </a:fld>
            <a:endParaRPr lang="ru-RU" alt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553C33-3D7F-B3B7-0035-BB769016F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371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/>
          </a:p>
        </p:txBody>
      </p:sp>
      <p:pic>
        <p:nvPicPr>
          <p:cNvPr id="2052" name="Picture 4" descr="World's most powerful magnet being shipped to ITER fusion reactor | New  Scientist">
            <a:extLst>
              <a:ext uri="{FF2B5EF4-FFF2-40B4-BE49-F238E27FC236}">
                <a16:creationId xmlns:a16="http://schemas.microsoft.com/office/drawing/2014/main" id="{8943EFD1-CF3B-9946-7552-77739E538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2291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3EF35540-3694-B3AB-7873-AF660354E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86"/>
          <a:stretch/>
        </p:blipFill>
        <p:spPr bwMode="auto">
          <a:xfrm>
            <a:off x="130915" y="4188150"/>
            <a:ext cx="2917085" cy="239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CF5E-DFA1-FE3E-A5E2-0D1C53E4D0DA}"/>
              </a:ext>
            </a:extLst>
          </p:cNvPr>
          <p:cNvSpPr txBox="1"/>
          <p:nvPr/>
        </p:nvSpPr>
        <p:spPr>
          <a:xfrm>
            <a:off x="4610100" y="988974"/>
            <a:ext cx="43053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Thermonuclear Experimental Reactor</a:t>
            </a:r>
            <a:r>
              <a:rPr lang="ru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ITER)</a:t>
            </a:r>
            <a:r>
              <a:rPr lang="ru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международного экспериментального термоядерного реактора типа токамак</a:t>
            </a:r>
            <a:endParaRPr lang="ru-RU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RU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Сен-Поль-ле-Дюранс, Франция</a:t>
            </a:r>
            <a:endParaRPr lang="ru-RU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RU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Окончание постройки - </a:t>
            </a:r>
            <a:r>
              <a:rPr lang="en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 ?</a:t>
            </a:r>
            <a:endParaRPr lang="en-RU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24422B-C60E-1C88-F110-D40B31A6F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18" y="3294003"/>
            <a:ext cx="37338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50128-1654-64D9-1B3D-B9CE8E30D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4191000"/>
            <a:ext cx="2569316" cy="24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6550" y="304800"/>
            <a:ext cx="8458200" cy="4572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Малогабаритные источники нейтронов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6826250" cy="5943600"/>
          </a:xfrm>
        </p:spPr>
        <p:txBody>
          <a:bodyPr/>
          <a:lstStyle/>
          <a:p>
            <a:r>
              <a:rPr lang="ru-RU" sz="27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Спонтанное деление</a:t>
            </a:r>
            <a:r>
              <a:rPr lang="en-RU" sz="27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7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252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ru-RU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r>
              <a:rPr lang="en-US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10</a:t>
            </a:r>
            <a:r>
              <a:rPr lang="en-US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1/</a:t>
            </a:r>
            <a:r>
              <a:rPr lang="ru-RU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сек</a:t>
            </a:r>
            <a:endParaRPr lang="en-US" altLang="ru-RU" sz="27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7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Реакция </a:t>
            </a:r>
            <a:r>
              <a:rPr lang="en-RU" sz="27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(α,n) на легких ядрах</a:t>
            </a:r>
            <a:r>
              <a:rPr lang="en-US" sz="2700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700" b="1" baseline="300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Be(</a:t>
            </a:r>
            <a:r>
              <a:rPr lang="el-GR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,n) – </a:t>
            </a:r>
            <a:r>
              <a:rPr lang="ru-RU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226</a:t>
            </a:r>
            <a:r>
              <a:rPr lang="en-US" altLang="ru-RU" sz="27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RaBe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</a:t>
            </a:r>
            <a:r>
              <a:rPr lang="en-US" altLang="ru-RU" sz="27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PoBe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239</a:t>
            </a:r>
            <a:r>
              <a:rPr lang="en-US" altLang="ru-RU" sz="27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PuBe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241</a:t>
            </a:r>
            <a:r>
              <a:rPr lang="en-US" altLang="ru-RU" sz="27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AmBe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ru-RU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ru-RU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10</a:t>
            </a:r>
            <a:r>
              <a:rPr lang="ru-RU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1/сек</a:t>
            </a:r>
            <a:endParaRPr lang="en-US" altLang="ru-RU" sz="27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7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Реакция </a:t>
            </a:r>
            <a:r>
              <a:rPr lang="en-RU" sz="27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(γ,n):</a:t>
            </a:r>
            <a:endParaRPr lang="ru-RU" sz="2700" b="1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ru-RU" sz="27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sz="27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+ photon (E &gt; 1.7 MeV) → n + 2 </a:t>
            </a:r>
            <a:r>
              <a:rPr lang="en-US" altLang="ru-RU" sz="27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ru-RU" sz="27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He,</a:t>
            </a:r>
          </a:p>
          <a:p>
            <a:pPr>
              <a:buFontTx/>
              <a:buNone/>
            </a:pPr>
            <a:r>
              <a:rPr lang="en-US" altLang="ru-RU" sz="27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+ photon (E &gt; 2.26 MeV) → n + p;</a:t>
            </a:r>
          </a:p>
          <a:p>
            <a:r>
              <a:rPr lang="ru-RU" alt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Небольшие ускорители</a:t>
            </a:r>
            <a:r>
              <a:rPr lang="en-US" alt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altLang="ru-RU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+ D </a:t>
            </a:r>
            <a:r>
              <a:rPr lang="en-US" altLang="ru-RU" sz="27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n (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MeV</a:t>
            </a:r>
            <a:r>
              <a:rPr lang="en-US" altLang="ru-RU" sz="27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ru-RU" sz="27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ru-RU" sz="27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ru-RU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ru-RU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сек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+ T </a:t>
            </a:r>
            <a:r>
              <a:rPr lang="en-US" altLang="ru-RU" sz="27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n (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14.1 MeV</a:t>
            </a:r>
            <a:r>
              <a:rPr lang="en-US" altLang="ru-RU" sz="27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ru-RU" sz="27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ru-RU" sz="27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ru-RU" sz="27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ru-RU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1/сек</a:t>
            </a:r>
            <a:r>
              <a:rPr lang="en-US" altLang="ru-RU" sz="2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3D684-0F74-26EB-D08F-07DEADA71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916459"/>
            <a:ext cx="2434382" cy="30474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51E00-F6C9-E76B-AC17-2E31449F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3</a:t>
            </a:fld>
            <a:endParaRPr lang="ru-RU" alt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63"/>
            <a:ext cx="82296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Термоядерные реакции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4634151" y="1220952"/>
            <a:ext cx="420504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Дейтерид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лития-6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LiD)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твёрдое вещество, которое позволяет хранить дейтерий (в свободном виде газ) при обычных условиях. Второй его компонент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сырьё для получения трития.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AC098-8C81-C641-4D9C-090D9432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30</a:t>
            </a:fld>
            <a:endParaRPr lang="ru-RU" alt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553C33-3D7F-B3B7-0035-BB769016F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371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8C96F7-F2DD-585D-3D86-87F66737C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0" y="4408739"/>
            <a:ext cx="5576649" cy="241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A863F5C-A2A0-A248-F16C-FC7503870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9"/>
          <a:stretch/>
        </p:blipFill>
        <p:spPr bwMode="auto">
          <a:xfrm>
            <a:off x="425213" y="1143000"/>
            <a:ext cx="4084638" cy="295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EBF9-B919-ECA6-3FD4-AF4BF8AA6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88453"/>
            <a:ext cx="3505200" cy="522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71A7BA-12B0-2D97-DF5F-51683C005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47" y="3196324"/>
            <a:ext cx="3672703" cy="584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921CE-2248-0729-DF6F-E7095F90D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572000"/>
            <a:ext cx="3198953" cy="21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7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 Ignition Facility </a:t>
            </a:r>
            <a:b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 (Livermore, USA)</a:t>
            </a:r>
            <a:endParaRPr lang="ru-RU" altLang="ru-RU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7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87" y="3985947"/>
            <a:ext cx="36734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" y="3429000"/>
            <a:ext cx="46672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457200" y="1158776"/>
            <a:ext cx="393633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 лазера,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Мощность: 500 ТВт,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Импульс: 2 МДж,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Длительность:</a:t>
            </a:r>
            <a:r>
              <a:rPr lang="en-US" alt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altLang="ru-RU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нс</a:t>
            </a:r>
            <a:r>
              <a:rPr lang="ru-RU" alt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Разброс: 30 </a:t>
            </a:r>
            <a:r>
              <a:rPr lang="ru-RU" altLang="ru-RU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</a:t>
            </a:r>
            <a:r>
              <a:rPr lang="ru-RU" alt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Потребляемая мощность: 330 МДж,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Генерируемая мощность: 20 МДж.</a:t>
            </a:r>
            <a:endParaRPr lang="en-US" altLang="ru-RU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+ T → </a:t>
            </a:r>
            <a:r>
              <a:rPr lang="en-US" altLang="ru-RU" sz="1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+ n + 17,6 </a:t>
            </a:r>
            <a:r>
              <a:rPr lang="ru-RU" alt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МэВ</a:t>
            </a:r>
            <a:endParaRPr lang="ru-RU" altLang="ru-RU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193615-A3E9-701B-18E5-2D7A027B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87" y="1387076"/>
            <a:ext cx="3673475" cy="24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4E65FF36-2C14-2B41-CC2F-A04A2AB4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5646738"/>
            <a:ext cx="1870490" cy="114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F7088AD4-848D-9419-4328-28AC2A2FC63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875491" y="4287837"/>
            <a:ext cx="21613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U"/>
          </a:p>
        </p:txBody>
      </p:sp>
      <p:pic>
        <p:nvPicPr>
          <p:cNvPr id="4101" name="Picture 21">
            <a:extLst>
              <a:ext uri="{FF2B5EF4-FFF2-40B4-BE49-F238E27FC236}">
                <a16:creationId xmlns:a16="http://schemas.microsoft.com/office/drawing/2014/main" id="{A3B1FCE8-25E3-2BBA-A845-06CE3E49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65" y="5354638"/>
            <a:ext cx="1413435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65E1B-C1B7-F17C-5F6D-2E25D579241C}"/>
              </a:ext>
            </a:extLst>
          </p:cNvPr>
          <p:cNvSpPr txBox="1"/>
          <p:nvPr/>
        </p:nvSpPr>
        <p:spPr>
          <a:xfrm>
            <a:off x="7273365" y="5943600"/>
            <a:ext cx="1413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Капсула из смеси </a:t>
            </a:r>
            <a:r>
              <a:rPr lang="en-US" alt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alt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 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5F148-8CCF-CDCD-8EF6-106385D7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79532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31</a:t>
            </a:fld>
            <a:endParaRPr lang="ru-RU" altLang="ru-RU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Нейтронные генераторы</a:t>
            </a:r>
          </a:p>
        </p:txBody>
      </p:sp>
      <p:pic>
        <p:nvPicPr>
          <p:cNvPr id="32771" name="Содержимое 3" descr="ngyiedd.bmp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7300" y="1371600"/>
            <a:ext cx="3286250" cy="2852441"/>
          </a:xfrm>
        </p:spPr>
      </p:pic>
      <p:pic>
        <p:nvPicPr>
          <p:cNvPr id="32772" name="Рисунок 4" descr="ngyiedt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41" y="1338572"/>
            <a:ext cx="3398808" cy="28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Рисунок 5" descr="NG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297487"/>
            <a:ext cx="487680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21594" y="4219879"/>
            <a:ext cx="19261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400" b="1" baseline="-25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= 2.5 </a:t>
            </a: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МэВ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219879"/>
            <a:ext cx="20799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400" b="1" baseline="-250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14.2</a:t>
            </a: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МэВ</a:t>
            </a:r>
          </a:p>
        </p:txBody>
      </p:sp>
      <p:sp>
        <p:nvSpPr>
          <p:cNvPr id="32776" name="Text Box 10"/>
          <p:cNvSpPr txBox="1">
            <a:spLocks noChangeArrowheads="1"/>
          </p:cNvSpPr>
          <p:nvPr/>
        </p:nvSpPr>
        <p:spPr bwMode="auto">
          <a:xfrm>
            <a:off x="2014353" y="876300"/>
            <a:ext cx="14590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latin typeface="Times New Roman" panose="02020603050405020304" pitchFamily="18" charset="0"/>
              </a:rPr>
              <a:t>d(d,n)</a:t>
            </a:r>
            <a:r>
              <a:rPr lang="en-US" altLang="ru-RU" sz="2400" b="1" baseline="30000">
                <a:latin typeface="Times New Roman" panose="02020603050405020304" pitchFamily="18" charset="0"/>
              </a:rPr>
              <a:t>3</a:t>
            </a:r>
            <a:r>
              <a:rPr lang="en-US" altLang="ru-RU" sz="2400" b="1">
                <a:latin typeface="Times New Roman" panose="02020603050405020304" pitchFamily="18" charset="0"/>
              </a:rPr>
              <a:t>He</a:t>
            </a:r>
            <a:endParaRPr lang="ru-RU" altLang="ru-RU" sz="2400" b="1">
              <a:latin typeface="Times New Roman" panose="02020603050405020304" pitchFamily="18" charset="0"/>
            </a:endParaRPr>
          </a:p>
        </p:txBody>
      </p:sp>
      <p:sp>
        <p:nvSpPr>
          <p:cNvPr id="32777" name="Text Box 11"/>
          <p:cNvSpPr txBox="1">
            <a:spLocks noChangeArrowheads="1"/>
          </p:cNvSpPr>
          <p:nvPr/>
        </p:nvSpPr>
        <p:spPr bwMode="auto">
          <a:xfrm>
            <a:off x="5887853" y="876300"/>
            <a:ext cx="13901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latin typeface="Times New Roman" panose="02020603050405020304" pitchFamily="18" charset="0"/>
              </a:rPr>
              <a:t>t(d,n)</a:t>
            </a:r>
            <a:r>
              <a:rPr lang="en-US" altLang="ru-RU" sz="2400" b="1" baseline="30000">
                <a:latin typeface="Times New Roman" panose="02020603050405020304" pitchFamily="18" charset="0"/>
              </a:rPr>
              <a:t>4</a:t>
            </a:r>
            <a:r>
              <a:rPr lang="en-US" altLang="ru-RU" sz="2400" b="1">
                <a:latin typeface="Times New Roman" panose="02020603050405020304" pitchFamily="18" charset="0"/>
              </a:rPr>
              <a:t>He</a:t>
            </a:r>
            <a:endParaRPr lang="ru-RU" altLang="ru-RU" sz="2400" b="1">
              <a:latin typeface="Times New Roman" panose="02020603050405020304" pitchFamily="18" charset="0"/>
            </a:endParaRPr>
          </a:p>
        </p:txBody>
      </p:sp>
      <p:sp>
        <p:nvSpPr>
          <p:cNvPr id="32778" name="Text Box 12"/>
          <p:cNvSpPr txBox="1">
            <a:spLocks noChangeArrowheads="1"/>
          </p:cNvSpPr>
          <p:nvPr/>
        </p:nvSpPr>
        <p:spPr bwMode="auto">
          <a:xfrm>
            <a:off x="3739269" y="5213011"/>
            <a:ext cx="19864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ru-RU" sz="2400" b="1" baseline="30000" dirty="0">
                <a:solidFill>
                  <a:srgbClr val="FF33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ru-RU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ru-RU" sz="2400" b="1" dirty="0">
                <a:solidFill>
                  <a:srgbClr val="FF33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÷ 10</a:t>
            </a:r>
            <a:r>
              <a:rPr lang="en-US" altLang="ru-RU" sz="24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altLang="ru-RU" sz="2400" b="1" dirty="0">
                <a:solidFill>
                  <a:srgbClr val="FF33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n/s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4B7ED5-6677-68BF-77E3-DDD5BB2A417C}"/>
              </a:ext>
            </a:extLst>
          </p:cNvPr>
          <p:cNvCxnSpPr>
            <a:cxnSpLocks/>
          </p:cNvCxnSpPr>
          <p:nvPr/>
        </p:nvCxnSpPr>
        <p:spPr>
          <a:xfrm>
            <a:off x="1981200" y="1828800"/>
            <a:ext cx="0" cy="205740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E2C4E1-FAF2-B283-F294-97626E412F06}"/>
              </a:ext>
            </a:extLst>
          </p:cNvPr>
          <p:cNvCxnSpPr>
            <a:cxnSpLocks/>
          </p:cNvCxnSpPr>
          <p:nvPr/>
        </p:nvCxnSpPr>
        <p:spPr>
          <a:xfrm>
            <a:off x="5791200" y="1828800"/>
            <a:ext cx="0" cy="190500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A03C28-D9BC-D00B-F612-3FDF05934D99}"/>
              </a:ext>
            </a:extLst>
          </p:cNvPr>
          <p:cNvSpPr txBox="1"/>
          <p:nvPr/>
        </p:nvSpPr>
        <p:spPr>
          <a:xfrm>
            <a:off x="228601" y="4719935"/>
            <a:ext cx="876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</a:t>
            </a:r>
            <a:r>
              <a:rPr lang="en-RU" sz="1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нергия этих реакций заметно больше энергии ускоряемых частиц, </a:t>
            </a:r>
            <a:r>
              <a:rPr lang="ru-RU" sz="1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поэтому </a:t>
            </a:r>
            <a:r>
              <a:rPr lang="en-RU" sz="1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нейтроны вылетают из мишени почти с одинаковыми энергиями.</a:t>
            </a:r>
            <a:r>
              <a:rPr lang="en-RU" sz="12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RU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EA25C-2E6D-9A8A-446C-88F2DAF9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543675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32</a:t>
            </a:fld>
            <a:endParaRPr lang="ru-RU" altLang="ru-RU" dirty="0"/>
          </a:p>
        </p:txBody>
      </p:sp>
      <p:pic>
        <p:nvPicPr>
          <p:cNvPr id="3074" name="Picture 2" descr="Нейтронный генератор НГ-150М">
            <a:extLst>
              <a:ext uri="{FF2B5EF4-FFF2-40B4-BE49-F238E27FC236}">
                <a16:creationId xmlns:a16="http://schemas.microsoft.com/office/drawing/2014/main" id="{E9E2E43B-FAA3-8D87-F0FC-7B095E61F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853" y="5192401"/>
            <a:ext cx="2463112" cy="164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457200" y="251618"/>
            <a:ext cx="8229600" cy="868363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нейтронов на ускорителях</a:t>
            </a:r>
          </a:p>
        </p:txBody>
      </p:sp>
      <p:pic>
        <p:nvPicPr>
          <p:cNvPr id="33795" name="Содержимое 5" descr="neutr EE.bmp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8457" y="1428324"/>
            <a:ext cx="4506729" cy="4001351"/>
          </a:xfrm>
        </p:spPr>
      </p:pic>
      <p:sp>
        <p:nvSpPr>
          <p:cNvPr id="33796" name="TextBox 6"/>
          <p:cNvSpPr txBox="1">
            <a:spLocks noChangeArrowheads="1"/>
          </p:cNvSpPr>
          <p:nvPr/>
        </p:nvSpPr>
        <p:spPr bwMode="auto">
          <a:xfrm>
            <a:off x="861282" y="1813497"/>
            <a:ext cx="1869423" cy="4221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Реакции: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ru-RU" sz="26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X,p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)n,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d(t,</a:t>
            </a:r>
            <a:r>
              <a:rPr lang="en-US" altLang="ru-RU" sz="26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He)n</a:t>
            </a: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ru-RU" sz="2600" b="1" dirty="0">
              <a:solidFill>
                <a:srgbClr val="2D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26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Be(</a:t>
            </a:r>
            <a:r>
              <a:rPr lang="en-US" altLang="ru-RU" sz="26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p,n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ru-RU" sz="26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ru-RU" sz="26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Be(</a:t>
            </a:r>
            <a:r>
              <a:rPr lang="en-US" altLang="ru-RU" sz="26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d,n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ru-RU" sz="26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ru-RU" sz="26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Li(</a:t>
            </a:r>
            <a:r>
              <a:rPr lang="en-US" altLang="ru-RU" sz="26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p,n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ru-RU" sz="26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Be,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ru-RU" sz="26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Li(</a:t>
            </a:r>
            <a:r>
              <a:rPr lang="en-US" altLang="ru-RU" sz="26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d,n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ru-RU" sz="26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endParaRPr lang="ru-RU" altLang="ru-RU" sz="2600" b="1" dirty="0">
              <a:solidFill>
                <a:srgbClr val="2D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97" name="Text Box 6"/>
          <p:cNvSpPr txBox="1">
            <a:spLocks noChangeArrowheads="1"/>
          </p:cNvSpPr>
          <p:nvPr/>
        </p:nvSpPr>
        <p:spPr bwMode="auto">
          <a:xfrm>
            <a:off x="4515293" y="2057400"/>
            <a:ext cx="13901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d(t,</a:t>
            </a:r>
            <a:r>
              <a:rPr lang="en-US" altLang="ru-RU" sz="24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ru-RU" sz="2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He)n</a:t>
            </a:r>
            <a:endParaRPr lang="ru-RU" altLang="ru-RU" sz="2400" b="1" dirty="0">
              <a:solidFill>
                <a:srgbClr val="2D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86350-E909-8FC7-B940-B6BE690117B1}"/>
              </a:ext>
            </a:extLst>
          </p:cNvPr>
          <p:cNvSpPr txBox="1"/>
          <p:nvPr/>
        </p:nvSpPr>
        <p:spPr>
          <a:xfrm>
            <a:off x="2971801" y="5458586"/>
            <a:ext cx="6172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en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 мере роста энергии дейтронов, кинематический разброс энергий нейтронов возрастает, соответственно труднее добиться моноэнергетичности нейтронов. </a:t>
            </a:r>
            <a:endParaRPr lang="ru-RU" sz="18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b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en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ростом энергии падает </a:t>
            </a:r>
            <a:r>
              <a:rPr lang="ru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выход нейтронов.</a:t>
            </a:r>
            <a:r>
              <a:rPr lang="en-RU" dirty="0">
                <a:effectLst/>
              </a:rPr>
              <a:t> </a:t>
            </a:r>
            <a:endParaRPr lang="en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644E9-8733-6B66-94F3-C8A481B0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6442" y="6420790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33</a:t>
            </a:fld>
            <a:endParaRPr lang="ru-RU" altLang="ru-RU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76200"/>
            <a:ext cx="8229600" cy="1020763"/>
          </a:xfrm>
        </p:spPr>
        <p:txBody>
          <a:bodyPr/>
          <a:lstStyle/>
          <a:p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IFMIF - </a:t>
            </a:r>
            <a:r>
              <a:rPr lang="en-US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International Fusion </a:t>
            </a:r>
            <a:r>
              <a:rPr lang="ru-RU" alt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Materials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Irradiation</a:t>
            </a:r>
            <a:r>
              <a:rPr lang="ru-RU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Facility</a:t>
            </a:r>
            <a:br>
              <a:rPr lang="en-US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US" altLang="ru-RU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[Design Concept]</a:t>
            </a:r>
            <a:endParaRPr lang="ru-RU" altLang="ru-RU" sz="2200" dirty="0">
              <a:solidFill>
                <a:srgbClr val="FF0000"/>
              </a:solidFill>
            </a:endParaRPr>
          </a:p>
        </p:txBody>
      </p:sp>
      <p:pic>
        <p:nvPicPr>
          <p:cNvPr id="34819" name="Picture 15" descr="untitled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5008" y="1136586"/>
            <a:ext cx="4367338" cy="1982178"/>
          </a:xfrm>
        </p:spPr>
      </p:pic>
      <p:pic>
        <p:nvPicPr>
          <p:cNvPr id="34820" name="Picture 16" descr="tre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691" y="3652113"/>
            <a:ext cx="4202309" cy="2773363"/>
          </a:xfrm>
        </p:spPr>
      </p:pic>
      <p:graphicFrame>
        <p:nvGraphicFramePr>
          <p:cNvPr id="50261" name="Group 85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60617707"/>
              </p:ext>
            </p:extLst>
          </p:nvPr>
        </p:nvGraphicFramePr>
        <p:xfrm>
          <a:off x="4953000" y="3505200"/>
          <a:ext cx="3733800" cy="3201987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Ион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D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  <a:endParaRPr kumimoji="0" lang="ru-RU" sz="1600" b="1" i="0" u="none" strike="noStrike" cap="none" normalizeH="0" baseline="3000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Число ускорителей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Ток пучка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×</a:t>
                      </a: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125 мА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Энергия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40 МэВ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8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Мощность пучка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10 МВт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Мишень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Жидкий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Li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Пятно пучка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25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×</a:t>
                      </a: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 см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Поток нейтронов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  <a:r>
                        <a:rPr kumimoji="0" lang="ru-RU" sz="1600" b="1" i="0" u="none" strike="noStrike" cap="none" normalizeH="0" baseline="3000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17</a:t>
                      </a: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n/s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</a:rPr>
                        <a:t>Запуск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???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85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34854" name="Rectangle 6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CE33E-F463-CA96-829F-463647AAB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228825"/>
            <a:ext cx="3200400" cy="20542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D9304-492C-40E3-6A2A-8E5DBAA0B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5764" y="6453071"/>
            <a:ext cx="2133600" cy="476250"/>
          </a:xfrm>
        </p:spPr>
        <p:txBody>
          <a:bodyPr/>
          <a:lstStyle/>
          <a:p>
            <a:pPr>
              <a:defRPr/>
            </a:pPr>
            <a:fld id="{59FDB8D6-BC3E-4F39-BA70-B4A362224B80}" type="slidenum">
              <a:rPr lang="ru-RU" altLang="ru-RU" smtClean="0"/>
              <a:pPr>
                <a:defRPr/>
              </a:pPr>
              <a:t>34</a:t>
            </a:fld>
            <a:endParaRPr lang="ru-RU" alt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Нейтронные источники на </a:t>
            </a:r>
            <a:b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фото-ядерных реакциях</a:t>
            </a:r>
            <a:endParaRPr lang="ru-RU" altLang="ru-RU" sz="3600" dirty="0"/>
          </a:p>
        </p:txBody>
      </p:sp>
      <p:pic>
        <p:nvPicPr>
          <p:cNvPr id="35843" name="Содержимое 4" descr="photo.bmp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347058"/>
            <a:ext cx="3429000" cy="540385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3B822-52DC-69BC-B22A-B15FFACB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35</a:t>
            </a:fld>
            <a:endParaRPr lang="ru-RU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E32CE-A3E0-B348-AC75-F3901C09468E}"/>
              </a:ext>
            </a:extLst>
          </p:cNvPr>
          <p:cNvSpPr txBox="1"/>
          <p:nvPr/>
        </p:nvSpPr>
        <p:spPr>
          <a:xfrm>
            <a:off x="4408826" y="567692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энергии электронов &gt;</a:t>
            </a:r>
            <a:r>
              <a:rPr lang="ru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100 МэВ выход нейтронов практически перестает увеличиваться.</a:t>
            </a:r>
            <a:r>
              <a:rPr lang="en-RU" dirty="0">
                <a:effectLst/>
              </a:rPr>
              <a:t> 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BCAE5-2C4D-FAC2-7C31-222F9F305F5A}"/>
              </a:ext>
            </a:extLst>
          </p:cNvPr>
          <p:cNvSpPr txBox="1"/>
          <p:nvPr/>
        </p:nvSpPr>
        <p:spPr>
          <a:xfrm>
            <a:off x="4408826" y="1347058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Имульсные источники нейтронов на базе электронных ускорителей впервые начали создаваться в 50-е годы в Харуэлле (Великобритания).</a:t>
            </a:r>
            <a:r>
              <a:rPr lang="ru-RU" b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/>
            <a:r>
              <a:rPr lang="en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Нейтроны получаются в результате фотонейтронных реакций </a:t>
            </a:r>
            <a:r>
              <a:rPr lang="en-RU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(γ,xn)</a:t>
            </a:r>
            <a:r>
              <a:rPr lang="en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от тормозного излучения электронов, падающих на мишень-</a:t>
            </a:r>
            <a:r>
              <a:rPr lang="ru-RU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конвертер</a:t>
            </a:r>
            <a:r>
              <a:rPr lang="en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из тяжелых ядер. </a:t>
            </a:r>
            <a:endParaRPr lang="en-RU" b="1" dirty="0"/>
          </a:p>
        </p:txBody>
      </p:sp>
      <p:pic>
        <p:nvPicPr>
          <p:cNvPr id="5122" name="Picture 2" descr="Design of an electron-accelerator-driven compact neutron source for  non-destructive assay - ScienceDirect">
            <a:extLst>
              <a:ext uri="{FF2B5EF4-FFF2-40B4-BE49-F238E27FC236}">
                <a16:creationId xmlns:a16="http://schemas.microsoft.com/office/drawing/2014/main" id="{4183E6A7-C36D-3332-25CE-60B5E85E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513" y="3932381"/>
            <a:ext cx="3570626" cy="165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</a:rPr>
              <a:t>Микротрон МТ-25</a:t>
            </a:r>
          </a:p>
        </p:txBody>
      </p:sp>
      <p:pic>
        <p:nvPicPr>
          <p:cNvPr id="57347" name="Picture 3" descr="mt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6553200" cy="45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2484438" y="5599113"/>
            <a:ext cx="417353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chemeClr val="accent2"/>
                </a:solidFill>
              </a:rPr>
              <a:t>Энергия электронов: 4 </a:t>
            </a:r>
            <a:r>
              <a:rPr lang="en-US" altLang="ru-RU" sz="1800" b="1">
                <a:solidFill>
                  <a:schemeClr val="accent2"/>
                </a:solidFill>
                <a:cs typeface="Arial" panose="020B0604020202020204" pitchFamily="34" charset="0"/>
              </a:rPr>
              <a:t>÷</a:t>
            </a:r>
            <a:r>
              <a:rPr lang="ru-RU" altLang="ru-RU" sz="1800" b="1">
                <a:solidFill>
                  <a:schemeClr val="accent2"/>
                </a:solidFill>
                <a:cs typeface="Arial" panose="020B0604020202020204" pitchFamily="34" charset="0"/>
              </a:rPr>
              <a:t> 25 МэВ;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chemeClr val="accent2"/>
                </a:solidFill>
                <a:cs typeface="Arial" panose="020B0604020202020204" pitchFamily="34" charset="0"/>
              </a:rPr>
              <a:t>Ток пучка: 25 мкА;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chemeClr val="accent2"/>
                </a:solidFill>
                <a:cs typeface="Arial" panose="020B0604020202020204" pitchFamily="34" charset="0"/>
              </a:rPr>
              <a:t>Поток нейтронов: 10</a:t>
            </a:r>
            <a:r>
              <a:rPr lang="ru-RU" altLang="ru-RU" sz="1800" b="1" baseline="30000">
                <a:solidFill>
                  <a:schemeClr val="accent2"/>
                </a:solidFill>
                <a:cs typeface="Arial" panose="020B0604020202020204" pitchFamily="34" charset="0"/>
              </a:rPr>
              <a:t>12</a:t>
            </a:r>
            <a:r>
              <a:rPr lang="ru-RU" altLang="ru-RU" sz="1800" b="1">
                <a:solidFill>
                  <a:schemeClr val="accent2"/>
                </a:solidFill>
                <a:cs typeface="Arial" panose="020B0604020202020204" pitchFamily="34" charset="0"/>
              </a:rPr>
              <a:t> н/с;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chemeClr val="accent2"/>
                </a:solidFill>
                <a:cs typeface="Arial" panose="020B0604020202020204" pitchFamily="34" charset="0"/>
              </a:rPr>
              <a:t>Потребляемая мощность: 20 кВт.  </a:t>
            </a:r>
            <a:r>
              <a:rPr lang="ru-RU" altLang="ru-RU" sz="1800" b="1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F0A90-34AA-F24F-A8C2-784E9F5F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36</a:t>
            </a:fld>
            <a:endParaRPr lang="ru-RU" altLang="ru-RU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2" descr="http://www.phy.ornl.gov/nuclear/orela/orel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9" y="1791310"/>
            <a:ext cx="8471709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Oak Ridge Electron Linear Accelerator </a:t>
            </a:r>
            <a:b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Pulsed Neutron Source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ORELA)</a:t>
            </a:r>
            <a:endParaRPr lang="ru-RU" altLang="ru-RU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1" name="Содержимое 2"/>
          <p:cNvSpPr>
            <a:spLocks noGrp="1"/>
          </p:cNvSpPr>
          <p:nvPr>
            <p:ph idx="1"/>
          </p:nvPr>
        </p:nvSpPr>
        <p:spPr>
          <a:xfrm>
            <a:off x="111125" y="4876800"/>
            <a:ext cx="6823075" cy="1868993"/>
          </a:xfrm>
        </p:spPr>
        <p:txBody>
          <a:bodyPr/>
          <a:lstStyle/>
          <a:p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Энергия электронов – 180 МэВ;</a:t>
            </a:r>
            <a:endParaRPr lang="en-US" altLang="ru-RU" sz="1400" b="1" dirty="0">
              <a:solidFill>
                <a:srgbClr val="2D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мишень – тантал;</a:t>
            </a:r>
            <a:endParaRPr lang="en-US" altLang="ru-RU" sz="1400" b="1" dirty="0">
              <a:solidFill>
                <a:srgbClr val="2D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мощность на мишени – 60 кВт;</a:t>
            </a:r>
          </a:p>
          <a:p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длительность импульса – 2 – 30 </a:t>
            </a:r>
            <a:r>
              <a:rPr lang="ru-RU" altLang="ru-RU" sz="14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нсек</a:t>
            </a:r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выход нейтронов – 10</a:t>
            </a:r>
            <a:r>
              <a:rPr lang="ru-RU" altLang="ru-RU" sz="14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н/</a:t>
            </a:r>
            <a:r>
              <a:rPr lang="ru-RU" altLang="ru-RU" sz="14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</a:t>
            </a:r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ru-RU" altLang="ru-RU" sz="14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н/с., 5</a:t>
            </a:r>
            <a:r>
              <a:rPr lang="en-US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ru-RU" altLang="ru-RU" sz="14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н/с.</a:t>
            </a:r>
            <a:endParaRPr lang="en-US" altLang="ru-RU" sz="1400" b="1" dirty="0">
              <a:solidFill>
                <a:srgbClr val="2D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энергия нейтронов от 10</a:t>
            </a:r>
            <a:r>
              <a:rPr lang="ru-RU" altLang="ru-RU" sz="14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 10</a:t>
            </a:r>
            <a:r>
              <a:rPr lang="ru-RU" altLang="ru-RU" sz="1400" b="1" baseline="30000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эВ;</a:t>
            </a:r>
          </a:p>
          <a:p>
            <a:r>
              <a:rPr lang="ru-RU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повторения – 10 – 1000 Гц</a:t>
            </a:r>
            <a:r>
              <a:rPr lang="en-US" altLang="ru-RU" sz="14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1400" b="1" dirty="0">
              <a:solidFill>
                <a:srgbClr val="2D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45DBB-4D0D-81D6-097A-DD48E3AA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37</a:t>
            </a:fld>
            <a:endParaRPr lang="ru-RU" alt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6480-9B93-892B-C75C-A83AE1564913}"/>
              </a:ext>
            </a:extLst>
          </p:cNvPr>
          <p:cNvSpPr txBox="1"/>
          <p:nvPr/>
        </p:nvSpPr>
        <p:spPr>
          <a:xfrm>
            <a:off x="336145" y="1222663"/>
            <a:ext cx="8471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neutrons are generated via </a:t>
            </a:r>
            <a:r>
              <a:rPr lang="en-GB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photo-nuclear</a:t>
            </a: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reactions from the photons produced by electrons slowing down in a tantalum target.</a:t>
            </a:r>
            <a:endParaRPr lang="en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1763"/>
            <a:ext cx="8229600" cy="136525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Источник резонансных нейтронов –  бустер «ИРЕН», ОИЯИ</a:t>
            </a:r>
          </a:p>
        </p:txBody>
      </p:sp>
      <p:pic>
        <p:nvPicPr>
          <p:cNvPr id="38915" name="Picture 3" descr="IRE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97013"/>
            <a:ext cx="3933825" cy="4946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DF37F-570B-BF30-AB79-C51DB19220F4}"/>
              </a:ext>
            </a:extLst>
          </p:cNvPr>
          <p:cNvSpPr txBox="1"/>
          <p:nvPr/>
        </p:nvSpPr>
        <p:spPr>
          <a:xfrm>
            <a:off x="4572000" y="1517141"/>
            <a:ext cx="42672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Линейный </a:t>
            </a:r>
            <a:r>
              <a:rPr lang="en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электронный ускоритель ЛУЭ-200:</a:t>
            </a:r>
          </a:p>
          <a:p>
            <a:pPr algn="just"/>
            <a:r>
              <a:rPr lang="en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длительность импульсов 250 нс, </a:t>
            </a:r>
          </a:p>
          <a:p>
            <a:pPr algn="just"/>
            <a:r>
              <a:rPr lang="en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частоту следования импульсов 150 Гц, энергию электронов 200 МэВ. </a:t>
            </a:r>
            <a:endParaRPr lang="ru-RU" sz="20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Мишень-конвертер - </a:t>
            </a:r>
            <a:r>
              <a:rPr lang="ru-RU" sz="2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вольфрам</a:t>
            </a:r>
            <a:r>
              <a:rPr lang="en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Конвертер окружает </a:t>
            </a:r>
            <a:r>
              <a:rPr lang="en-RU" sz="2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оболочка из </a:t>
            </a:r>
            <a:r>
              <a:rPr lang="en-RU" sz="2000" b="1" kern="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239</a:t>
            </a:r>
            <a:r>
              <a:rPr lang="en-RU" sz="2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 </a:t>
            </a:r>
            <a:r>
              <a:rPr lang="en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состоянии глубокой подкритичности. </a:t>
            </a:r>
            <a:endParaRPr lang="ru-RU" sz="20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Длительность нейтронного импульса 400 нс, </a:t>
            </a:r>
            <a:r>
              <a:rPr lang="ru-RU" sz="2000" b="1" kern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RU" sz="2000" b="1" kern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нтегральный выход нейтронов 9</a:t>
            </a:r>
            <a:r>
              <a:rPr lang="en-RU" sz="2000" b="1" kern="0" baseline="300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RU" sz="2000" b="1" kern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RU" sz="2000" b="1" kern="0" baseline="300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RU" sz="2000" b="1" kern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н/c.</a:t>
            </a:r>
            <a:r>
              <a:rPr lang="en-RU" sz="20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RU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851C05-E3CD-C053-BB7E-B3572395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38</a:t>
            </a:fld>
            <a:endParaRPr lang="ru-RU" altLang="ru-RU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792163"/>
          </a:xfrm>
        </p:spPr>
        <p:txBody>
          <a:bodyPr/>
          <a:lstStyle/>
          <a:p>
            <a:r>
              <a:rPr lang="ru-RU" altLang="ru-RU" sz="3600" dirty="0">
                <a:solidFill>
                  <a:srgbClr val="FF3300"/>
                </a:solidFill>
                <a:latin typeface="Times New Roman" panose="02020603050405020304" pitchFamily="18" charset="0"/>
              </a:rPr>
              <a:t>Источник резонансных нейтронов «ИРЭН»</a:t>
            </a:r>
          </a:p>
        </p:txBody>
      </p:sp>
      <p:pic>
        <p:nvPicPr>
          <p:cNvPr id="39939" name="Picture 3" descr="Picture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2318" y="828592"/>
            <a:ext cx="4079875" cy="5940425"/>
          </a:xfrm>
        </p:spPr>
      </p:pic>
      <p:pic>
        <p:nvPicPr>
          <p:cNvPr id="7170" name="Picture 2" descr="ИРЕН">
            <a:extLst>
              <a:ext uri="{FF2B5EF4-FFF2-40B4-BE49-F238E27FC236}">
                <a16:creationId xmlns:a16="http://schemas.microsoft.com/office/drawing/2014/main" id="{58F95179-C921-EA72-F096-E936426C5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7" t="6759" r="12049" b="7314"/>
          <a:stretch/>
        </p:blipFill>
        <p:spPr bwMode="auto">
          <a:xfrm>
            <a:off x="212559" y="828592"/>
            <a:ext cx="4267200" cy="281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3A723-5D51-CC0E-180D-E04103428FA9}"/>
              </a:ext>
            </a:extLst>
          </p:cNvPr>
          <p:cNvSpPr txBox="1"/>
          <p:nvPr/>
        </p:nvSpPr>
        <p:spPr>
          <a:xfrm>
            <a:off x="120318" y="3752807"/>
            <a:ext cx="4359441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900" b="1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предназначена для проведения экспериментов, </a:t>
            </a:r>
            <a:r>
              <a:rPr lang="ru-RU" sz="19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ru-RU" sz="1900" b="1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требуется спектроскопия нейтронов в диапазоне энергий от 0,1 эВ до сотен кэВ. Работа системы основана на конверсии электронного пучка ЛУЭ-200 на вольфрамовой мишени в первичные нейтроны и дальнейшего их размножения </a:t>
            </a:r>
            <a:r>
              <a:rPr lang="ru-RU" sz="19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подкритической активной зоне</a:t>
            </a:r>
            <a:r>
              <a:rPr lang="ru-RU" sz="1900" b="1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RU" sz="19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2E0D8-C6D8-1DBB-3B1B-62E5289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30892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39</a:t>
            </a:fld>
            <a:endParaRPr lang="ru-RU" alt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 нейтронов «средних» размеров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68300" y="1600200"/>
            <a:ext cx="8229600" cy="1828800"/>
          </a:xfrm>
        </p:spPr>
        <p:txBody>
          <a:bodyPr/>
          <a:lstStyle/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Ускорители лёгких ионов: Н, </a:t>
            </a: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D, T;</a:t>
            </a:r>
          </a:p>
          <a:p>
            <a:pPr>
              <a:defRPr/>
            </a:pP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Ускорители электронов 10 – 40 </a:t>
            </a: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эВ</a:t>
            </a: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фотонейтроны</a:t>
            </a: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B471C57D-A605-20FD-C178-ED1AEA01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19400"/>
            <a:ext cx="5308600" cy="360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279DC-9D4D-F78F-AD34-C0EA869F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4</a:t>
            </a:fld>
            <a:endParaRPr lang="ru-RU" alt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87FACA-2A53-125B-7C25-CB16E208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0806"/>
            <a:ext cx="5518769" cy="3200400"/>
          </a:xfrm>
          <a:prstGeom prst="rect">
            <a:avLst/>
          </a:prstGeom>
        </p:spPr>
      </p:pic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Нейтронные источники на реакциях скалывания (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spallation)</a:t>
            </a:r>
            <a:endParaRPr lang="ru-RU" altLang="ru-RU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988" name="Рисунок 4" descr="spayiel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552" y="3607474"/>
            <a:ext cx="3647248" cy="271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6C203-BFF8-181E-8E9D-6C238D51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1191" y="6476086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40</a:t>
            </a:fld>
            <a:endParaRPr lang="ru-RU" alt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4E70A-634B-EB36-FB4E-4FC26669D143}"/>
              </a:ext>
            </a:extLst>
          </p:cNvPr>
          <p:cNvSpPr txBox="1"/>
          <p:nvPr/>
        </p:nvSpPr>
        <p:spPr>
          <a:xfrm>
            <a:off x="228601" y="1524000"/>
            <a:ext cx="85577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en-RU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ысокоэнергетичный протон попадает в ядро, последовательно взаимодействует с его нуклонами, передавая им часть своей энергии. Получившие энергию нуклоны, взаимодействуют с другими нуклонами. В результате такого внутриядерного каскада, энергия налетевшего протона перераспределяется по все большему количеству нуклонов ядра и через некоторое время образуется составное ядро. Часть нуклонов в процессе развития внутриядерного каскада вылетает из ядра. Такой процесс называется скалыванием или выбиванием (spallation, knock out). </a:t>
            </a:r>
            <a:endParaRPr lang="en-RU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CDAED-BDF8-55EA-9D5F-E5219B38AB47}"/>
              </a:ext>
            </a:extLst>
          </p:cNvPr>
          <p:cNvSpPr txBox="1"/>
          <p:nvPr/>
        </p:nvSpPr>
        <p:spPr>
          <a:xfrm>
            <a:off x="6096000" y="3777561"/>
            <a:ext cx="213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Выход нейтронов на толстых мишенях</a:t>
            </a:r>
            <a:r>
              <a:rPr lang="en-RU" dirty="0">
                <a:effectLst/>
              </a:rPr>
              <a:t> </a:t>
            </a:r>
            <a:endParaRPr lang="en-RU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B6E1431-9A96-DB90-FC0E-25E1FE434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" y="4269914"/>
            <a:ext cx="9026671" cy="257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8" name="Picture 2">
            <a:extLst>
              <a:ext uri="{FF2B5EF4-FFF2-40B4-BE49-F238E27FC236}">
                <a16:creationId xmlns:a16="http://schemas.microsoft.com/office/drawing/2014/main" id="{B3B29821-11CB-8C8C-4DBB-BB7E07BDA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5" b="19637"/>
          <a:stretch/>
        </p:blipFill>
        <p:spPr bwMode="auto">
          <a:xfrm>
            <a:off x="310882" y="2819400"/>
            <a:ext cx="3904006" cy="153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GB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SINQ: The Swiss Spallation Neutron Source</a:t>
            </a:r>
            <a:br>
              <a:rPr lang="en-GB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</a:br>
            <a:r>
              <a:rPr lang="en-GB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1996 </a:t>
            </a:r>
            <a:r>
              <a:rPr lang="ru-RU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PSI, </a:t>
            </a:r>
            <a:r>
              <a:rPr lang="en-GB" sz="2800" b="1" i="0" u="none" strike="noStrike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Switzerland</a:t>
            </a:r>
            <a:r>
              <a:rPr lang="en-US" altLang="ru-RU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)</a:t>
            </a:r>
            <a:endParaRPr lang="ru-RU" altLang="ru-RU" sz="28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8131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343" y="1335846"/>
            <a:ext cx="2027002" cy="1371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2" name="Text Box 8"/>
          <p:cNvSpPr txBox="1">
            <a:spLocks noChangeArrowheads="1"/>
          </p:cNvSpPr>
          <p:nvPr/>
        </p:nvSpPr>
        <p:spPr bwMode="auto">
          <a:xfrm>
            <a:off x="4544488" y="1239600"/>
            <a:ext cx="4288631" cy="306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1900" dirty="0">
                <a:solidFill>
                  <a:schemeClr val="accent2"/>
                </a:solidFill>
                <a:latin typeface="Times New Roman" panose="02020603050405020304" pitchFamily="18" charset="0"/>
              </a:rPr>
              <a:t>В источнике нейтронов </a:t>
            </a:r>
            <a:r>
              <a:rPr lang="en-GB" altLang="ru-RU" sz="1900" dirty="0">
                <a:solidFill>
                  <a:schemeClr val="accent2"/>
                </a:solidFill>
                <a:latin typeface="Times New Roman" panose="02020603050405020304" pitchFamily="18" charset="0"/>
              </a:rPr>
              <a:t>SINQ </a:t>
            </a:r>
            <a:r>
              <a:rPr lang="ru-RU" altLang="ru-RU" sz="1900" dirty="0">
                <a:solidFill>
                  <a:schemeClr val="accent2"/>
                </a:solidFill>
                <a:latin typeface="Times New Roman" panose="02020603050405020304" pitchFamily="18" charset="0"/>
              </a:rPr>
              <a:t>пучок протонов (со скоростью около 80% скорости света</a:t>
            </a:r>
            <a:r>
              <a:rPr lang="en-US" altLang="ru-RU" sz="1900" dirty="0">
                <a:solidFill>
                  <a:schemeClr val="accent2"/>
                </a:solidFill>
                <a:latin typeface="Times New Roman" panose="02020603050405020304" pitchFamily="18" charset="0"/>
              </a:rPr>
              <a:t> / 590 </a:t>
            </a:r>
            <a:r>
              <a:rPr lang="ru-RU" altLang="ru-RU" sz="1900" dirty="0">
                <a:solidFill>
                  <a:schemeClr val="accent2"/>
                </a:solidFill>
                <a:latin typeface="Times New Roman" panose="02020603050405020304" pitchFamily="18" charset="0"/>
              </a:rPr>
              <a:t>МэВ) из ускорителя </a:t>
            </a:r>
            <a:r>
              <a:rPr lang="en-GB" altLang="ru-RU" sz="1900" dirty="0">
                <a:solidFill>
                  <a:schemeClr val="accent2"/>
                </a:solidFill>
                <a:latin typeface="Times New Roman" panose="02020603050405020304" pitchFamily="18" charset="0"/>
              </a:rPr>
              <a:t>PSI </a:t>
            </a:r>
            <a:r>
              <a:rPr lang="ru-RU" altLang="ru-RU" sz="1900" dirty="0">
                <a:solidFill>
                  <a:schemeClr val="accent2"/>
                </a:solidFill>
                <a:latin typeface="Times New Roman" panose="02020603050405020304" pitchFamily="18" charset="0"/>
              </a:rPr>
              <a:t>попадает в свинцовую мишень. Протон вносит большую энергию в ядро свинца и далее происходит испарение от 10 до 20 нейтронов.</a:t>
            </a:r>
            <a:endParaRPr lang="en-US" altLang="ru-RU" sz="19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ru-RU" sz="19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Поток нейтронов</a:t>
            </a:r>
            <a:r>
              <a:rPr lang="en-US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: 10</a:t>
            </a:r>
            <a:r>
              <a:rPr lang="en-US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14</a:t>
            </a:r>
            <a:r>
              <a:rPr lang="en-US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n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/см</a:t>
            </a:r>
            <a:r>
              <a:rPr lang="ru-RU" altLang="ru-RU" sz="2200" b="1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ru-RU" altLang="ru-RU" sz="22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с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B87614-5411-7E4B-D21E-64F31275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534150"/>
            <a:ext cx="2133600" cy="476250"/>
          </a:xfrm>
        </p:spPr>
        <p:txBody>
          <a:bodyPr/>
          <a:lstStyle/>
          <a:p>
            <a:pPr>
              <a:defRPr/>
            </a:pPr>
            <a:fld id="{D93A64EC-B2DA-4731-B10F-1D7D5D6ABFB2}" type="slidenum">
              <a:rPr lang="ru-RU" altLang="ru-RU" smtClean="0"/>
              <a:pPr>
                <a:defRPr/>
              </a:pPr>
              <a:t>41</a:t>
            </a:fld>
            <a:endParaRPr lang="ru-RU" altLang="ru-RU" dirty="0"/>
          </a:p>
        </p:txBody>
      </p:sp>
      <p:pic>
        <p:nvPicPr>
          <p:cNvPr id="3074" name="Picture 2" descr="Successful for 20 years: Probing materials with particles / Neutronsources">
            <a:extLst>
              <a:ext uri="{FF2B5EF4-FFF2-40B4-BE49-F238E27FC236}">
                <a16:creationId xmlns:a16="http://schemas.microsoft.com/office/drawing/2014/main" id="{DEAA58B1-09AA-3B85-901E-A09C0240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90" y="1335846"/>
            <a:ext cx="1871898" cy="137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Spallation Neutron Source ORNL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 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Oak Ridge, USA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3011" name="Picture 2" descr="http://neutrons.ornl.gov/images/ChestnutRidgeLayo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" y="1284303"/>
            <a:ext cx="5212005" cy="366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4"/>
          <p:cNvSpPr txBox="1">
            <a:spLocks noChangeArrowheads="1"/>
          </p:cNvSpPr>
          <p:nvPr/>
        </p:nvSpPr>
        <p:spPr bwMode="auto">
          <a:xfrm>
            <a:off x="497961" y="5029202"/>
            <a:ext cx="4191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Энергия протонов – 1</a:t>
            </a:r>
            <a:r>
              <a:rPr lang="en-US" alt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ГэВ</a:t>
            </a:r>
            <a:r>
              <a:rPr lang="en-US" alt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Мощность пучка – 1.5 МВт;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Ток на мишени – 1.5 мА;</a:t>
            </a:r>
            <a:endParaRPr lang="en-US" altLang="ru-RU" sz="1800" b="1" dirty="0">
              <a:solidFill>
                <a:srgbClr val="2D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повторения – 60 Гц;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Число каналов – 24</a:t>
            </a:r>
            <a:r>
              <a:rPr lang="en-US" altLang="ru-RU" sz="18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1800" b="1" dirty="0">
              <a:solidFill>
                <a:srgbClr val="2D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Длительность </a:t>
            </a:r>
            <a:r>
              <a:rPr lang="ru-RU" altLang="ru-RU" sz="18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импулься</a:t>
            </a:r>
            <a:r>
              <a:rPr lang="ru-RU" altLang="ru-RU" sz="18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700 </a:t>
            </a:r>
            <a:r>
              <a:rPr lang="ru-RU" altLang="ru-RU" sz="18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нсек</a:t>
            </a:r>
            <a:r>
              <a:rPr lang="en-US" altLang="ru-RU" sz="18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1800" b="1" dirty="0">
              <a:solidFill>
                <a:srgbClr val="2D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25764-E9F0-BBA1-9F80-59F60879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83350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42</a:t>
            </a:fld>
            <a:endParaRPr lang="ru-RU" alt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C1FDF-A46B-53F8-F2A9-B71B2729F996}"/>
              </a:ext>
            </a:extLst>
          </p:cNvPr>
          <p:cNvSpPr txBox="1"/>
          <p:nvPr/>
        </p:nvSpPr>
        <p:spPr>
          <a:xfrm>
            <a:off x="5912118" y="6135469"/>
            <a:ext cx="2666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Мишень – </a:t>
            </a:r>
            <a:r>
              <a:rPr lang="en-US" alt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4.8x10</a:t>
            </a:r>
            <a:r>
              <a:rPr lang="en-GB" b="1" i="0" u="none" strike="noStrike" baseline="300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GB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n/s (!)</a:t>
            </a:r>
            <a:endParaRPr lang="ru-RU" altLang="ru-RU" sz="1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Spallation Neutron Source | Neutron Science at ORNL">
            <a:extLst>
              <a:ext uri="{FF2B5EF4-FFF2-40B4-BE49-F238E27FC236}">
                <a16:creationId xmlns:a16="http://schemas.microsoft.com/office/drawing/2014/main" id="{3BBD0D70-BC7A-EB2F-7010-6B965EA86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15000"/>
          <a:stretch/>
        </p:blipFill>
        <p:spPr bwMode="auto">
          <a:xfrm>
            <a:off x="5408222" y="1284303"/>
            <a:ext cx="3674609" cy="221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om 2005, installation nearing completion of the target building interior where neutrons are created via spallation and sent to the surrounding instruments for research. (Credit: ORNL/Curtis Boles)  ">
            <a:extLst>
              <a:ext uri="{FF2B5EF4-FFF2-40B4-BE49-F238E27FC236}">
                <a16:creationId xmlns:a16="http://schemas.microsoft.com/office/drawing/2014/main" id="{655E0AEB-7B1C-323F-5CBB-6E68DE2C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221" y="3651211"/>
            <a:ext cx="3674609" cy="244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15DCB-44DD-0F8A-00A2-4403497B0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27" y="6176582"/>
            <a:ext cx="641263" cy="6159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undefined">
            <a:extLst>
              <a:ext uri="{FF2B5EF4-FFF2-40B4-BE49-F238E27FC236}">
                <a16:creationId xmlns:a16="http://schemas.microsoft.com/office/drawing/2014/main" id="{2AD8571C-F096-65D7-8E0D-08C83E111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04" y="4166370"/>
            <a:ext cx="3385640" cy="253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5363"/>
          </a:xfrm>
        </p:spPr>
        <p:txBody>
          <a:bodyPr/>
          <a:lstStyle/>
          <a:p>
            <a:r>
              <a:rPr lang="de-DE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European </a:t>
            </a:r>
            <a:r>
              <a:rPr lang="de-DE" altLang="ru-RU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Spallation</a:t>
            </a:r>
            <a:r>
              <a:rPr lang="de-DE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Source</a:t>
            </a:r>
            <a:b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2025?, Lund, Sweden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035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04" y="1295400"/>
            <a:ext cx="3385640" cy="247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E1EA-E636-27EF-1CB6-98241FB4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2644" y="6400800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43</a:t>
            </a:fld>
            <a:endParaRPr lang="ru-RU" alt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5AE33-1913-13B7-C2CF-2F76F0D984A5}"/>
              </a:ext>
            </a:extLst>
          </p:cNvPr>
          <p:cNvSpPr txBox="1"/>
          <p:nvPr/>
        </p:nvSpPr>
        <p:spPr>
          <a:xfrm>
            <a:off x="157756" y="1143000"/>
            <a:ext cx="555724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будет состоять из линейного ускорителя, в котором протоны ускоряются и сталкиваются с вращающейся вольфрамовой мишенью, охлаждаемой гелием, генерируя интенсивные импульсы нейтронов. </a:t>
            </a:r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67EA31A2-CDF2-40E0-C40D-395B0229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7" y="3803544"/>
            <a:ext cx="5181600" cy="290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17966" y="3389952"/>
            <a:ext cx="381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MW, E</a:t>
            </a:r>
            <a:r>
              <a:rPr lang="en-US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 GeV, 11 t W, 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b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n/s (!)</a:t>
            </a:r>
            <a:endParaRPr lang="ru-RU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ru-RU" altLang="ru-RU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Электроядерный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ториевый цикл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4801" y="2472990"/>
            <a:ext cx="4969100" cy="36992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Впервые предложен Э. Лоуренсом в 1948 г., повторно К. </a:t>
            </a:r>
            <a:r>
              <a:rPr lang="ru-RU" altLang="ru-RU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Рубиа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1995 г.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Трансмутация </a:t>
            </a:r>
            <a:r>
              <a:rPr lang="ru-RU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232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altLang="ru-RU" sz="20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233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захвате нейтрона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Конвертер из жидкого свинца,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Реактор «съедает» собственные отходы,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Активная зона работает 5 – 10 лет без замены,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Запасов тория хватит на 1000 лет.</a:t>
            </a:r>
            <a:endParaRPr lang="en-US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28210-57F3-2634-F913-9DF0E7E6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44</a:t>
            </a:fld>
            <a:endParaRPr lang="ru-RU" alt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8B254-AA45-EA85-8008-0BD9AE33CD63}"/>
              </a:ext>
            </a:extLst>
          </p:cNvPr>
          <p:cNvSpPr txBox="1"/>
          <p:nvPr/>
        </p:nvSpPr>
        <p:spPr>
          <a:xfrm>
            <a:off x="228600" y="971816"/>
            <a:ext cx="8610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sz="2200" b="1" kern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инициализации топливного цикла требуются дополнительные расщепляющиеся материалы или источник нейтронов.</a:t>
            </a:r>
            <a:r>
              <a:rPr lang="en-RU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8A291-FCE3-9D6F-EE3E-EA407A121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1197"/>
            <a:ext cx="2427459" cy="2640278"/>
          </a:xfrm>
          <a:prstGeom prst="rect">
            <a:avLst/>
          </a:prstGeom>
        </p:spPr>
      </p:pic>
      <p:pic>
        <p:nvPicPr>
          <p:cNvPr id="1026" name="Picture 2" descr="Spallation - an overview | ScienceDirect Topics">
            <a:extLst>
              <a:ext uri="{FF2B5EF4-FFF2-40B4-BE49-F238E27FC236}">
                <a16:creationId xmlns:a16="http://schemas.microsoft.com/office/drawing/2014/main" id="{6CC5DDAC-AD81-E4D0-938C-E93288BB4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12979"/>
            <a:ext cx="3683000" cy="164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Схема получения энергии в ториевом цикле</a:t>
            </a:r>
          </a:p>
        </p:txBody>
      </p:sp>
      <p:pic>
        <p:nvPicPr>
          <p:cNvPr id="46083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7133" y="1938890"/>
            <a:ext cx="5469731" cy="37384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3535" name="Group 47"/>
          <p:cNvGraphicFramePr>
            <a:graphicFrameLocks noGrp="1"/>
          </p:cNvGraphicFramePr>
          <p:nvPr>
            <p:ph sz="half" idx="2"/>
          </p:nvPr>
        </p:nvGraphicFramePr>
        <p:xfrm>
          <a:off x="990600" y="5791200"/>
          <a:ext cx="7239000" cy="68580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Мощность ускорителей</a:t>
                      </a: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30 МВт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Тепловая мощность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1500 МВт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Мощность пучка</a:t>
                      </a: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15 МВт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Электрическая мощность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625 МВт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F2B4A-26FF-0090-52FB-5B21DEC1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2712"/>
            <a:ext cx="2133600" cy="476250"/>
          </a:xfrm>
        </p:spPr>
        <p:txBody>
          <a:bodyPr/>
          <a:lstStyle/>
          <a:p>
            <a:pPr>
              <a:defRPr/>
            </a:pPr>
            <a:fld id="{D93A64EC-B2DA-4731-B10F-1D7D5D6ABFB2}" type="slidenum">
              <a:rPr lang="ru-RU" altLang="ru-RU" smtClean="0"/>
              <a:pPr>
                <a:defRPr/>
              </a:pPr>
              <a:t>45</a:t>
            </a:fld>
            <a:endParaRPr lang="ru-RU" alt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9347C-2265-DDBD-3ACC-202AFF01988D}"/>
              </a:ext>
            </a:extLst>
          </p:cNvPr>
          <p:cNvSpPr txBox="1"/>
          <p:nvPr/>
        </p:nvSpPr>
        <p:spPr>
          <a:xfrm>
            <a:off x="304799" y="686281"/>
            <a:ext cx="85344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Нейтроны</a:t>
            </a:r>
            <a:r>
              <a:rPr lang="ru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поддержания процесса </a:t>
            </a:r>
            <a:r>
              <a:rPr lang="ru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деления</a:t>
            </a:r>
            <a:r>
              <a:rPr lang="en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получают при помощи </a:t>
            </a:r>
            <a:r>
              <a:rPr lang="en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ускорител</a:t>
            </a:r>
            <a:r>
              <a:rPr lang="ru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en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частиц, который производит нейтроны путем </a:t>
            </a:r>
            <a:r>
              <a:rPr lang="ru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реакций </a:t>
            </a:r>
            <a:r>
              <a:rPr lang="en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скалывания или </a:t>
            </a:r>
            <a:r>
              <a:rPr lang="ru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фотоделения</a:t>
            </a:r>
            <a:r>
              <a:rPr lang="en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en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ейтроны активируют торий, что позволяет добиться </a:t>
            </a:r>
            <a:r>
              <a:rPr lang="ru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деления</a:t>
            </a:r>
            <a:r>
              <a:rPr lang="en-RU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без необходимости делать реактор критическим.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397BDF-DE78-B0A9-670C-0FC88FCD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282"/>
            <a:ext cx="9144000" cy="5893118"/>
          </a:xfrm>
          <a:prstGeom prst="rect">
            <a:avLst/>
          </a:prstGeom>
        </p:spPr>
      </p:pic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639762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Мощные источники нейтронов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E2AC97-20CF-0166-DD7A-2235BD92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01542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46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715290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67D0B9-8B80-CFCD-196E-6A28E043E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9" t="1015" r="23389" b="-1602"/>
          <a:stretch/>
        </p:blipFill>
        <p:spPr>
          <a:xfrm>
            <a:off x="282935" y="2245316"/>
            <a:ext cx="3471529" cy="3648835"/>
          </a:xfrm>
          <a:prstGeom prst="rect">
            <a:avLst/>
          </a:prstGeom>
        </p:spPr>
      </p:pic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>
          <a:xfrm>
            <a:off x="457200" y="118545"/>
            <a:ext cx="8229600" cy="1143000"/>
          </a:xfrm>
        </p:spPr>
        <p:txBody>
          <a:bodyPr/>
          <a:lstStyle/>
          <a:p>
            <a:r>
              <a:rPr lang="en-US" alt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Neutron sources</a:t>
            </a:r>
            <a:br>
              <a:rPr lang="en-US" alt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(North America)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429000" y="1596280"/>
            <a:ext cx="5432065" cy="4946909"/>
          </a:xfrm>
        </p:spPr>
        <p:txBody>
          <a:bodyPr/>
          <a:lstStyle/>
          <a:p>
            <a:pPr lvl="1">
              <a:defRPr/>
            </a:pP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Spallation Neutron Source (SNS)</a:t>
            </a:r>
          </a:p>
          <a:p>
            <a:pPr lvl="1">
              <a:defRPr/>
            </a:pP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Intense Pulsed Neutron Source (IPNS)</a:t>
            </a:r>
          </a:p>
          <a:p>
            <a:pPr lvl="1">
              <a:defRPr/>
            </a:pP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Los Alamos Neutron Science Center (LANSCE)</a:t>
            </a:r>
          </a:p>
          <a:p>
            <a:pPr lvl="1">
              <a:defRPr/>
            </a:pP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University of Missouri Research Reactor Center (MURR)</a:t>
            </a:r>
          </a:p>
          <a:p>
            <a:pPr lvl="1">
              <a:defRPr/>
            </a:pP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High Flux Isotope Reactor (HFIR)</a:t>
            </a:r>
          </a:p>
          <a:p>
            <a:pPr lvl="1">
              <a:defRPr/>
            </a:pP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Canadian Neutron Beam Centre (CNBC)</a:t>
            </a:r>
          </a:p>
          <a:p>
            <a:pPr lvl="1">
              <a:defRPr/>
            </a:pP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Indiana University Cyclotron Facility (IUCF)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AE086-9C5E-CFF8-4682-86FF1258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381750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47</a:t>
            </a:fld>
            <a:endParaRPr lang="ru-RU" alt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Neutron sources</a:t>
            </a:r>
            <a:br>
              <a:rPr lang="en-US" altLang="ru-RU" sz="3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(Asia and Australia)</a:t>
            </a:r>
            <a:endParaRPr lang="ru-RU" altLang="ru-RU" sz="3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971800" y="1524000"/>
            <a:ext cx="6019799" cy="5059362"/>
          </a:xfrm>
        </p:spPr>
        <p:txBody>
          <a:bodyPr/>
          <a:lstStyle/>
          <a:p>
            <a:pPr lvl="1">
              <a:defRPr/>
            </a:pPr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ISSP Neutron Scattering Laboratory, Tokai, Japan;</a:t>
            </a:r>
          </a:p>
          <a:p>
            <a:pPr lvl="1">
              <a:defRPr/>
            </a:pPr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JAEA Research Reactors, Tokai, Japan; </a:t>
            </a:r>
          </a:p>
          <a:p>
            <a:pPr lvl="1">
              <a:defRPr/>
            </a:pPr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KENS Neutron Scattering Facility, Tsukuba, Japan; </a:t>
            </a:r>
          </a:p>
          <a:p>
            <a:pPr lvl="1">
              <a:defRPr/>
            </a:pPr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Hi-Flux Advanced Neutron Application Reactor, Korea;</a:t>
            </a:r>
          </a:p>
          <a:p>
            <a:pPr lvl="1">
              <a:defRPr/>
            </a:pPr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Bragg Institute, ANSTO, Australia;</a:t>
            </a:r>
          </a:p>
          <a:p>
            <a:pPr lvl="1">
              <a:defRPr/>
            </a:pPr>
            <a:r>
              <a:rPr lang="en-GB" sz="2600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China Spallation Neutron Source (CSNS), Dongguan, China.</a:t>
            </a:r>
            <a:endParaRPr lang="en-US" sz="2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1DF3AA-B5F0-19EC-2FD2-6E5A6345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81750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48</a:t>
            </a:fld>
            <a:endParaRPr lang="ru-RU" alt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644A9-9873-40DA-DAF9-1E78DE09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3" y="1719263"/>
            <a:ext cx="3014445" cy="452596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Neutron sources</a:t>
            </a:r>
            <a:br>
              <a:rPr lang="en-US" alt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(Europe)</a:t>
            </a:r>
            <a:endParaRPr lang="ru-RU" altLang="ru-RU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27" name="Содержимое 2"/>
          <p:cNvSpPr>
            <a:spLocks noGrp="1"/>
          </p:cNvSpPr>
          <p:nvPr>
            <p:ph idx="1"/>
          </p:nvPr>
        </p:nvSpPr>
        <p:spPr>
          <a:xfrm>
            <a:off x="3071247" y="1143000"/>
            <a:ext cx="6096000" cy="5715000"/>
          </a:xfrm>
        </p:spPr>
        <p:txBody>
          <a:bodyPr/>
          <a:lstStyle/>
          <a:p>
            <a:pPr lvl="1"/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ISIS-Rutherford-Appleton Laboratories, United Kingdom</a:t>
            </a:r>
          </a:p>
          <a:p>
            <a:pPr lvl="1"/>
            <a:r>
              <a:rPr lang="en-US" altLang="ru-RU" sz="20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Laue-Langevin, Grenoble, France </a:t>
            </a:r>
          </a:p>
          <a:p>
            <a:pPr lvl="1"/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 Brillouin Laboratory, </a:t>
            </a:r>
            <a:r>
              <a:rPr lang="en-US" altLang="ru-RU" sz="20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Saclay</a:t>
            </a:r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France </a:t>
            </a:r>
          </a:p>
          <a:p>
            <a:pPr lvl="1"/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Hahn-Meitner </a:t>
            </a:r>
            <a:r>
              <a:rPr lang="en-US" altLang="ru-RU" sz="20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Insitute</a:t>
            </a:r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Berlin, Germany</a:t>
            </a:r>
          </a:p>
          <a:p>
            <a:pPr lvl="1"/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GKSS </a:t>
            </a:r>
            <a:r>
              <a:rPr lang="en-US" altLang="ru-RU" sz="20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Geesthacht</a:t>
            </a:r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Germany </a:t>
            </a:r>
          </a:p>
          <a:p>
            <a:pPr lvl="1"/>
            <a:r>
              <a:rPr lang="en-US" altLang="ru-RU" sz="20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Jülich</a:t>
            </a:r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Center for Neutron Science, Germany </a:t>
            </a:r>
          </a:p>
          <a:p>
            <a:pPr lvl="1"/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FRM-II, Munich, Germany </a:t>
            </a:r>
          </a:p>
          <a:p>
            <a:pPr lvl="1"/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KFKI, Hungary</a:t>
            </a:r>
          </a:p>
          <a:p>
            <a:pPr lvl="1"/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RID, Delft, The Netherlands </a:t>
            </a:r>
          </a:p>
          <a:p>
            <a:pPr lvl="1"/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SINQ, Paul Scherrer </a:t>
            </a:r>
            <a:r>
              <a:rPr lang="en-US" altLang="ru-RU" sz="20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(PSI), Switzerland</a:t>
            </a:r>
          </a:p>
          <a:p>
            <a:pPr lvl="1"/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Frank Laboratory of Neutron Physics, Dubna, Russia </a:t>
            </a:r>
          </a:p>
          <a:p>
            <a:pPr lvl="1"/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 Petersburg Neutron Physics Institute, </a:t>
            </a:r>
            <a:r>
              <a:rPr lang="en-US" altLang="ru-RU" sz="2000" b="1" dirty="0" err="1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Gatchina</a:t>
            </a:r>
            <a:r>
              <a:rPr lang="en-US" altLang="ru-RU" sz="2000" b="1" dirty="0">
                <a:solidFill>
                  <a:srgbClr val="2D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Russia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CDA4C-6D1F-61B8-162E-BD363866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9771" y="6457950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49</a:t>
            </a:fld>
            <a:endParaRPr lang="ru-RU" alt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534D3-D453-CEB9-D7D7-67E846146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9" r="28898"/>
          <a:stretch/>
        </p:blipFill>
        <p:spPr>
          <a:xfrm>
            <a:off x="152400" y="1247506"/>
            <a:ext cx="3269080" cy="52358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Крупногабаритные источники нейтронов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600200" y="1281348"/>
            <a:ext cx="5943600" cy="2170305"/>
          </a:xfrm>
        </p:spPr>
        <p:txBody>
          <a:bodyPr/>
          <a:lstStyle/>
          <a:p>
            <a:pPr>
              <a:defRPr/>
            </a:pP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Ядерные реакторы;</a:t>
            </a:r>
          </a:p>
          <a:p>
            <a:pPr>
              <a:defRPr/>
            </a:pP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Ядерные, термоядерные взрывы;</a:t>
            </a:r>
          </a:p>
          <a:p>
            <a:pPr>
              <a:defRPr/>
            </a:pP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Ускорители высоких энергий</a:t>
            </a:r>
            <a:r>
              <a:rPr lang="en-US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defRPr/>
            </a:pPr>
            <a:r>
              <a:rPr lang="ru-RU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Вспышки сверхновых.</a:t>
            </a:r>
          </a:p>
        </p:txBody>
      </p:sp>
      <p:pic>
        <p:nvPicPr>
          <p:cNvPr id="49154" name="Picture 2" descr="ОИЯИ ">
            <a:extLst>
              <a:ext uri="{FF2B5EF4-FFF2-40B4-BE49-F238E27FC236}">
                <a16:creationId xmlns:a16="http://schemas.microsoft.com/office/drawing/2014/main" id="{7866028A-EAB7-48BC-6118-6BEEEB78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3451653"/>
            <a:ext cx="4781550" cy="318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BE9179-228D-8C0F-3505-3AC02FCD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5</a:t>
            </a:fld>
            <a:endParaRPr lang="ru-RU" altLang="ru-RU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ru-RU" altLang="ru-RU" sz="3600" b="1">
                <a:solidFill>
                  <a:srgbClr val="FF3300"/>
                </a:solidFill>
                <a:latin typeface="Times New Roman" panose="02020603050405020304" pitchFamily="18" charset="0"/>
              </a:rPr>
              <a:t>Поглотитель пучка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638" y="1003988"/>
            <a:ext cx="5486400" cy="2667000"/>
          </a:xfrm>
        </p:spPr>
        <p:txBody>
          <a:bodyPr/>
          <a:lstStyle/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Поглощение неиспользованного пучка;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Выключение циклических ускорителей;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LHC: 725 MJ/90 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µs = 8 TW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Нейтроны, наведённая активность, тепло, разрушение материалов;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Биологическая защита;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аппаратуры;</a:t>
            </a:r>
            <a:endParaRPr lang="en-US" altLang="ru-RU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700" name="Picture 4" descr="DSC04725-br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49" y="1135790"/>
            <a:ext cx="2947773" cy="221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>
            <a:extLst>
              <a:ext uri="{FF2B5EF4-FFF2-40B4-BE49-F238E27FC236}">
                <a16:creationId xmlns:a16="http://schemas.microsoft.com/office/drawing/2014/main" id="{B25D0D8A-3DA7-CF62-8A03-1BF47274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3606800" cy="288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6" name="Picture 6" descr="End of the line The upgraded LHC beam dump, capable of absorbing 560 MJ of kinetic energy in a period of 86 μs, installed in its shielding in March 2021. Credit: M Brice &amp; J Ordan/CERN-PHOTO-202103-037-7">
            <a:extLst>
              <a:ext uri="{FF2B5EF4-FFF2-40B4-BE49-F238E27FC236}">
                <a16:creationId xmlns:a16="http://schemas.microsoft.com/office/drawing/2014/main" id="{1A47C65A-2146-4FB4-6F39-36B67EDF5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16178"/>
            <a:ext cx="3859147" cy="28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03026-4733-B23D-5DA5-5CEA2DE0470E}"/>
              </a:ext>
            </a:extLst>
          </p:cNvPr>
          <p:cNvSpPr txBox="1"/>
          <p:nvPr/>
        </p:nvSpPr>
        <p:spPr>
          <a:xfrm>
            <a:off x="2667000" y="3886200"/>
            <a:ext cx="157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1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SPS </a:t>
            </a:r>
          </a:p>
          <a:p>
            <a:pPr algn="ctr"/>
            <a:r>
              <a:rPr lang="en-US" altLang="ru-RU" sz="1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 dump</a:t>
            </a:r>
            <a:endParaRPr lang="en-RU" dirty="0">
              <a:solidFill>
                <a:srgbClr val="FF33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40246-EFED-A7C4-8EFA-23BAF5D27FBB}"/>
              </a:ext>
            </a:extLst>
          </p:cNvPr>
          <p:cNvSpPr txBox="1"/>
          <p:nvPr/>
        </p:nvSpPr>
        <p:spPr>
          <a:xfrm>
            <a:off x="6610865" y="3886200"/>
            <a:ext cx="1771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1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LHC </a:t>
            </a:r>
          </a:p>
          <a:p>
            <a:pPr algn="ctr"/>
            <a:r>
              <a:rPr lang="en-US" altLang="ru-RU" sz="1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 dump</a:t>
            </a:r>
            <a:endParaRPr lang="en-RU" dirty="0">
              <a:solidFill>
                <a:srgbClr val="FF33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BB82A-C134-A816-C548-D5E74D31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4566" y="6381750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50</a:t>
            </a:fld>
            <a:endParaRPr lang="ru-RU" alt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304800" y="1134678"/>
            <a:ext cx="3997155" cy="275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FF3300"/>
              </a:buClr>
            </a:pPr>
            <a:r>
              <a:rPr lang="ru-RU" altLang="ru-RU" sz="1600" b="1" dirty="0">
                <a:latin typeface="Times New Roman" panose="02020603050405020304" pitchFamily="18" charset="0"/>
              </a:rPr>
              <a:t>по типу реакции:</a:t>
            </a:r>
            <a:endParaRPr lang="en-US" altLang="ru-RU" sz="1600" b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на медленных нейтронах,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на быстрых нейтронах,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термоядерные реакторы,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радиоизотопные генераторы,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реакторы, ведомые ускорителем</a:t>
            </a:r>
            <a:r>
              <a:rPr lang="en-US" altLang="ru-RU" sz="1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  <a:endParaRPr lang="ru-RU" altLang="ru-RU" sz="16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endParaRPr lang="ru-RU" altLang="ru-RU" sz="16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1600" b="1" kern="0" dirty="0">
                <a:latin typeface="Times New Roman" panose="02020603050405020304" pitchFamily="18" charset="0"/>
              </a:rPr>
              <a:t>по теплоносителю: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вода,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kern="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газы</a:t>
            </a:r>
            <a:r>
              <a:rPr lang="en-US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(He</a:t>
            </a: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, </a:t>
            </a:r>
            <a:r>
              <a:rPr lang="en-US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en-US" altLang="ru-RU" sz="1600" b="1" kern="0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en-US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, CO</a:t>
            </a:r>
            <a:r>
              <a:rPr lang="en-US" altLang="ru-RU" sz="1600" b="1" kern="0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en-US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расплавы солей</a:t>
            </a:r>
            <a:r>
              <a:rPr lang="en-US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endParaRPr lang="ru-RU" altLang="ru-RU" sz="16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расплавы металлов</a:t>
            </a:r>
            <a:r>
              <a:rPr lang="en-US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(Na, Pb, Bi).</a:t>
            </a:r>
            <a:endParaRPr lang="ru-RU" altLang="ru-RU" sz="16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CAD3BE-3538-DD9B-A61F-8B780C2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E27BF4-7515-9994-B80F-45636B58F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638"/>
            <a:ext cx="82296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altLang="ru-RU" sz="36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Ядерные реакторы, классификация: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5CE68E2-16D1-7901-44E3-BB52146E3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069439"/>
            <a:ext cx="3657600" cy="3045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ru-RU" altLang="ru-RU" sz="1600" b="1" kern="0" dirty="0">
                <a:latin typeface="Times New Roman" panose="02020603050405020304" pitchFamily="18" charset="0"/>
              </a:rPr>
              <a:t>по материалу замедлителя: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лёгкая вода,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тяжёлая вода,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графит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расплавы солей (</a:t>
            </a:r>
            <a:r>
              <a:rPr lang="en-US" altLang="ru-RU" sz="1600" b="1" kern="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LiF</a:t>
            </a: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n-US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BeF</a:t>
            </a:r>
            <a:r>
              <a:rPr lang="en-US" altLang="ru-RU" sz="1600" b="1" kern="0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en-US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расплавы металлов</a:t>
            </a:r>
            <a:r>
              <a:rPr lang="en-US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 (Pb-Bi-</a:t>
            </a:r>
            <a:r>
              <a:rPr lang="en-US" altLang="ru-RU" sz="1600" b="1" kern="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BeO</a:t>
            </a:r>
            <a:r>
              <a:rPr lang="en-US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ru-RU" altLang="ru-RU" sz="16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</a:p>
          <a:p>
            <a:pPr marL="0" indent="0" eaLnBrk="1" hangingPunct="1">
              <a:buNone/>
              <a:defRPr/>
            </a:pPr>
            <a:endParaRPr lang="en-US" sz="16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 marL="0" indent="0" eaLnBrk="1" hangingPunct="1">
              <a:buNone/>
              <a:defRPr/>
            </a:pPr>
            <a:r>
              <a:rPr lang="ru-RU" sz="1600" b="1" dirty="0">
                <a:latin typeface="Times New Roman" pitchFamily="18" charset="0"/>
              </a:rPr>
              <a:t>по структуре: </a:t>
            </a:r>
          </a:p>
          <a:p>
            <a:pPr marL="398463" indent="-398463" eaLnBrk="1" hangingPunct="1"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1600" b="1" dirty="0">
                <a:solidFill>
                  <a:schemeClr val="accent2"/>
                </a:solidFill>
                <a:latin typeface="Times New Roman" pitchFamily="18" charset="0"/>
              </a:rPr>
              <a:t>гомогенные,</a:t>
            </a:r>
          </a:p>
          <a:p>
            <a:pPr marL="398463" indent="-398463" eaLnBrk="1" hangingPunct="1">
              <a:buClr>
                <a:srgbClr val="FF3300"/>
              </a:buClr>
              <a:buFont typeface="Wingdings" pitchFamily="2" charset="2"/>
              <a:buChar char="Ø"/>
              <a:defRPr/>
            </a:pPr>
            <a:r>
              <a:rPr lang="ru-RU" sz="1600" b="1" u="sng" dirty="0">
                <a:solidFill>
                  <a:schemeClr val="accent2"/>
                </a:solidFill>
                <a:latin typeface="Times New Roman" pitchFamily="18" charset="0"/>
              </a:rPr>
              <a:t>гетерогенные.</a:t>
            </a:r>
          </a:p>
          <a:p>
            <a:pPr marL="0" indent="0">
              <a:lnSpc>
                <a:spcPct val="90000"/>
              </a:lnSpc>
              <a:buClr>
                <a:srgbClr val="FF3300"/>
              </a:buClr>
              <a:buNone/>
            </a:pPr>
            <a:endParaRPr lang="ru-RU" altLang="ru-RU" sz="16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26" name="Picture 2" descr="Разработка проекта вывода из эксплуатации энергоблоков РБМК-1000 | Атомная  энергия 2.0">
            <a:extLst>
              <a:ext uri="{FF2B5EF4-FFF2-40B4-BE49-F238E27FC236}">
                <a16:creationId xmlns:a16="http://schemas.microsoft.com/office/drawing/2014/main" id="{FB16FE0D-977E-BA77-C0D1-E46EB860A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208" y="4000447"/>
            <a:ext cx="3554592" cy="229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ВВЭР-1000 — Википедия">
            <a:extLst>
              <a:ext uri="{FF2B5EF4-FFF2-40B4-BE49-F238E27FC236}">
                <a16:creationId xmlns:a16="http://schemas.microsoft.com/office/drawing/2014/main" id="{6A6B3C13-C0BE-24DC-B7D9-3414D596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851" y="3996407"/>
            <a:ext cx="2286144" cy="228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B46E2FA-D153-E4B4-B4A4-17AA62C4C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0" y="4009785"/>
            <a:ext cx="3013269" cy="229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3B40D-BAFB-C743-7E91-B22727A763F5}"/>
              </a:ext>
            </a:extLst>
          </p:cNvPr>
          <p:cNvSpPr txBox="1"/>
          <p:nvPr/>
        </p:nvSpPr>
        <p:spPr>
          <a:xfrm>
            <a:off x="915991" y="6350885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БН-350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9195F-9890-7203-5D2B-E1BAE6C7E2F9}"/>
              </a:ext>
            </a:extLst>
          </p:cNvPr>
          <p:cNvSpPr txBox="1"/>
          <p:nvPr/>
        </p:nvSpPr>
        <p:spPr>
          <a:xfrm>
            <a:off x="3639280" y="6398696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ВВЭР-1000</a:t>
            </a:r>
            <a:endParaRPr lang="en-RU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95C81B2-BBF0-5DF4-D8D6-58A35B13A1E5}"/>
              </a:ext>
            </a:extLst>
          </p:cNvPr>
          <p:cNvCxnSpPr>
            <a:cxnSpLocks/>
          </p:cNvCxnSpPr>
          <p:nvPr/>
        </p:nvCxnSpPr>
        <p:spPr>
          <a:xfrm rot="5400000">
            <a:off x="-709492" y="2766892"/>
            <a:ext cx="2257184" cy="228600"/>
          </a:xfrm>
          <a:prstGeom prst="bentConnector3">
            <a:avLst>
              <a:gd name="adj1" fmla="val -1559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4AD398F-CBF1-60CA-F750-D6DBE4478303}"/>
              </a:ext>
            </a:extLst>
          </p:cNvPr>
          <p:cNvCxnSpPr>
            <a:cxnSpLocks/>
          </p:cNvCxnSpPr>
          <p:nvPr/>
        </p:nvCxnSpPr>
        <p:spPr>
          <a:xfrm rot="5400000">
            <a:off x="2551407" y="3878361"/>
            <a:ext cx="173594" cy="6249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AE4F8F-2D7B-7A38-B78D-28454CCB7479}"/>
              </a:ext>
            </a:extLst>
          </p:cNvPr>
          <p:cNvCxnSpPr>
            <a:cxnSpLocks/>
          </p:cNvCxnSpPr>
          <p:nvPr/>
        </p:nvCxnSpPr>
        <p:spPr>
          <a:xfrm rot="5400000">
            <a:off x="3781657" y="2495542"/>
            <a:ext cx="2466536" cy="561953"/>
          </a:xfrm>
          <a:prstGeom prst="bentConnector3">
            <a:avLst>
              <a:gd name="adj1" fmla="val -1516"/>
            </a:avLst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BDE099D-8FB5-5752-A5AE-9DFFD18F86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03742" y="2078088"/>
            <a:ext cx="2484192" cy="1401140"/>
          </a:xfrm>
          <a:prstGeom prst="bentConnector3">
            <a:avLst>
              <a:gd name="adj1" fmla="val -194"/>
            </a:avLst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AB9B2FF-8495-3789-607B-06E71E306E46}"/>
              </a:ext>
            </a:extLst>
          </p:cNvPr>
          <p:cNvCxnSpPr>
            <a:cxnSpLocks/>
          </p:cNvCxnSpPr>
          <p:nvPr/>
        </p:nvCxnSpPr>
        <p:spPr>
          <a:xfrm>
            <a:off x="1020940" y="3048000"/>
            <a:ext cx="2769728" cy="948407"/>
          </a:xfrm>
          <a:prstGeom prst="bentConnector3">
            <a:avLst>
              <a:gd name="adj1" fmla="val 99307"/>
            </a:avLst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7A0E28D-5F3A-0639-9547-BA31742DCF97}"/>
              </a:ext>
            </a:extLst>
          </p:cNvPr>
          <p:cNvCxnSpPr>
            <a:cxnSpLocks/>
          </p:cNvCxnSpPr>
          <p:nvPr/>
        </p:nvCxnSpPr>
        <p:spPr>
          <a:xfrm>
            <a:off x="6331136" y="2057401"/>
            <a:ext cx="2575279" cy="1869694"/>
          </a:xfrm>
          <a:prstGeom prst="bentConnector3">
            <a:avLst>
              <a:gd name="adj1" fmla="val 99802"/>
            </a:avLst>
          </a:prstGeom>
          <a:ln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AA3F1A9-36B7-E162-99EF-A71599DA39E6}"/>
              </a:ext>
            </a:extLst>
          </p:cNvPr>
          <p:cNvCxnSpPr>
            <a:cxnSpLocks/>
          </p:cNvCxnSpPr>
          <p:nvPr/>
        </p:nvCxnSpPr>
        <p:spPr>
          <a:xfrm>
            <a:off x="3073867" y="1583304"/>
            <a:ext cx="5612933" cy="2326306"/>
          </a:xfrm>
          <a:prstGeom prst="bentConnector3">
            <a:avLst>
              <a:gd name="adj1" fmla="val 99719"/>
            </a:avLst>
          </a:prstGeom>
          <a:ln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4DBA950-F187-58AC-7DB3-F597BF61337F}"/>
              </a:ext>
            </a:extLst>
          </p:cNvPr>
          <p:cNvCxnSpPr>
            <a:cxnSpLocks/>
          </p:cNvCxnSpPr>
          <p:nvPr/>
        </p:nvCxnSpPr>
        <p:spPr>
          <a:xfrm>
            <a:off x="1051414" y="3017797"/>
            <a:ext cx="7330586" cy="915146"/>
          </a:xfrm>
          <a:prstGeom prst="bentConnector3">
            <a:avLst>
              <a:gd name="adj1" fmla="val 99895"/>
            </a:avLst>
          </a:prstGeom>
          <a:ln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EB36D1-4362-E528-E90A-3DD3B963E44C}"/>
              </a:ext>
            </a:extLst>
          </p:cNvPr>
          <p:cNvSpPr txBox="1"/>
          <p:nvPr/>
        </p:nvSpPr>
        <p:spPr>
          <a:xfrm>
            <a:off x="6894267" y="6360540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РБМК-1000</a:t>
            </a:r>
            <a:endParaRPr lang="en-RU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31632"/>
            <a:ext cx="3922816" cy="551656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составу топлива: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металлы чистые,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металлы – смеси,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окислы,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карбиды.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endParaRPr lang="ru-RU" altLang="ru-RU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фазовому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состоянию топлива: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твёрдые,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жидкие,</a:t>
            </a:r>
          </a:p>
          <a:p>
            <a:pPr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газообразные.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2030D-0460-47B3-6F04-7BC4799D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7</a:t>
            </a:fld>
            <a:endParaRPr lang="ru-RU" alt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7088BC-7ED8-0397-C782-4363C01FB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287" y="1324500"/>
            <a:ext cx="4352925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ru-RU" altLang="ru-RU" sz="2800" b="1" kern="0" dirty="0">
                <a:latin typeface="Times New Roman" panose="02020603050405020304" pitchFamily="18" charset="0"/>
              </a:rPr>
              <a:t>по назначению: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энергетические,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изотопные (</a:t>
            </a:r>
            <a:r>
              <a:rPr lang="ru-RU" altLang="ru-RU" sz="2800" b="1" kern="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бридеры</a:t>
            </a:r>
            <a:r>
              <a:rPr lang="ru-RU" altLang="ru-RU" sz="28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),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исследовательские.</a:t>
            </a:r>
          </a:p>
          <a:p>
            <a:pPr>
              <a:lnSpc>
                <a:spcPct val="90000"/>
              </a:lnSpc>
            </a:pPr>
            <a:endParaRPr lang="ru-RU" altLang="ru-RU" sz="28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800" b="1" kern="0" dirty="0">
                <a:latin typeface="Times New Roman" panose="02020603050405020304" pitchFamily="18" charset="0"/>
              </a:rPr>
              <a:t>по периодичности действия: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стационарные,</a:t>
            </a:r>
          </a:p>
          <a:p>
            <a:pPr>
              <a:lnSpc>
                <a:spcPct val="90000"/>
              </a:lnSpc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импульсные.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930DEBE-7166-1D39-E1BD-46B28D8EA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638"/>
            <a:ext cx="82296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altLang="ru-RU" sz="3600" b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Ядерные реакторы, классификация: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Мгновенные нейтроны деления</a:t>
            </a:r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0512" y="1350962"/>
            <a:ext cx="6022975" cy="4156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725CE0-337B-1B8B-DEC0-DB814435E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000854"/>
              </p:ext>
            </p:extLst>
          </p:nvPr>
        </p:nvGraphicFramePr>
        <p:xfrm>
          <a:off x="5124450" y="5978552"/>
          <a:ext cx="3619500" cy="685800"/>
        </p:xfrm>
        <a:graphic>
          <a:graphicData uri="http://schemas.openxmlformats.org/drawingml/2006/table">
            <a:tbl>
              <a:tblPr/>
              <a:tblGrid>
                <a:gridCol w="688493">
                  <a:extLst>
                    <a:ext uri="{9D8B030D-6E8A-4147-A177-3AD203B41FA5}">
                      <a16:colId xmlns:a16="http://schemas.microsoft.com/office/drawing/2014/main" val="2096209784"/>
                    </a:ext>
                  </a:extLst>
                </a:gridCol>
                <a:gridCol w="1081915">
                  <a:extLst>
                    <a:ext uri="{9D8B030D-6E8A-4147-A177-3AD203B41FA5}">
                      <a16:colId xmlns:a16="http://schemas.microsoft.com/office/drawing/2014/main" val="677898311"/>
                    </a:ext>
                  </a:extLst>
                </a:gridCol>
                <a:gridCol w="767177">
                  <a:extLst>
                    <a:ext uri="{9D8B030D-6E8A-4147-A177-3AD203B41FA5}">
                      <a16:colId xmlns:a16="http://schemas.microsoft.com/office/drawing/2014/main" val="1347685443"/>
                    </a:ext>
                  </a:extLst>
                </a:gridCol>
                <a:gridCol w="1081915">
                  <a:extLst>
                    <a:ext uri="{9D8B030D-6E8A-4147-A177-3AD203B41FA5}">
                      <a16:colId xmlns:a16="http://schemas.microsoft.com/office/drawing/2014/main" val="2537387898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Ядро</a:t>
                      </a:r>
                    </a:p>
                  </a:txBody>
                  <a:tcPr marL="19050" marR="19050" marT="19050" marB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19050" marR="19050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30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235</a:t>
                      </a:r>
                      <a:r>
                        <a:rPr lang="en-GB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19050" marR="19050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</a:p>
                  </a:txBody>
                  <a:tcPr marL="19050" marR="19050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9711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19050" marR="19050" marT="19050" marB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</a:t>
                      </a:r>
                    </a:p>
                  </a:txBody>
                  <a:tcPr marL="19050" marR="19050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</a:t>
                      </a:r>
                    </a:p>
                  </a:txBody>
                  <a:tcPr marL="19050" marR="19050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133</a:t>
                      </a:r>
                    </a:p>
                  </a:txBody>
                  <a:tcPr marL="19050" marR="19050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73141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685225-6F33-8D8D-58C2-3D934754D329}"/>
              </a:ext>
            </a:extLst>
          </p:cNvPr>
          <p:cNvSpPr txBox="1"/>
          <p:nvPr/>
        </p:nvSpPr>
        <p:spPr>
          <a:xfrm>
            <a:off x="461962" y="5921343"/>
            <a:ext cx="41148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sz="2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N(T) ~ E</a:t>
            </a:r>
            <a:r>
              <a:rPr lang="en-RU" sz="2600" b="1" kern="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en-RU" sz="2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RU" sz="2600" b="1" kern="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(-E/k)</a:t>
            </a:r>
            <a:r>
              <a:rPr lang="en-RU" sz="2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где E - кинетическая энергия (Мэ</a:t>
            </a:r>
            <a:r>
              <a:rPr lang="ru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RU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7336E-97D0-42C2-DEE0-7B42FFD9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483437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8</a:t>
            </a:fld>
            <a:endParaRPr lang="ru-RU" alt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Мгновенные нейтроны деления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7336E-97D0-42C2-DEE0-7B42FFD9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483437"/>
            <a:ext cx="2133600" cy="476250"/>
          </a:xfrm>
        </p:spPr>
        <p:txBody>
          <a:bodyPr/>
          <a:lstStyle/>
          <a:p>
            <a:pPr>
              <a:defRPr/>
            </a:pPr>
            <a:fld id="{6BEAD5CC-997B-4BF1-857D-7A1095F9AE9E}" type="slidenum">
              <a:rPr lang="ru-RU" altLang="ru-RU" smtClean="0"/>
              <a:pPr>
                <a:defRPr/>
              </a:pPr>
              <a:t>9</a:t>
            </a:fld>
            <a:endParaRPr lang="ru-RU" alt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710C5-63AF-D5A9-82BF-AC3714295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33977"/>
            <a:ext cx="4428678" cy="3351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1F96F-B49C-1A33-8D8C-05B282AEC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33977"/>
            <a:ext cx="4380548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FB7601-BEDB-BB87-744E-346080CE9BD8}"/>
              </a:ext>
            </a:extLst>
          </p:cNvPr>
          <p:cNvSpPr txBox="1"/>
          <p:nvPr/>
        </p:nvSpPr>
        <p:spPr>
          <a:xfrm>
            <a:off x="2743200" y="2362200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n,f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RU" sz="1400" dirty="0"/>
          </a:p>
        </p:txBody>
      </p:sp>
    </p:spTree>
    <p:extLst>
      <p:ext uri="{BB962C8B-B14F-4D97-AF65-F5344CB8AC3E}">
        <p14:creationId xmlns:p14="http://schemas.microsoft.com/office/powerpoint/2010/main" val="527435765"/>
      </p:ext>
    </p:extLst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4718</TotalTime>
  <Words>3110</Words>
  <Application>Microsoft Macintosh PowerPoint</Application>
  <PresentationFormat>On-screen Show (4:3)</PresentationFormat>
  <Paragraphs>571</Paragraphs>
  <Slides>50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Arial Narrow</vt:lpstr>
      <vt:lpstr>Calibri</vt:lpstr>
      <vt:lpstr>Symbol</vt:lpstr>
      <vt:lpstr>Times New Roman</vt:lpstr>
      <vt:lpstr>Wingdings</vt:lpstr>
      <vt:lpstr>Оформление по умолчанию</vt:lpstr>
      <vt:lpstr>Получение пучков нейтронов</vt:lpstr>
      <vt:lpstr>Нейтроны</vt:lpstr>
      <vt:lpstr>Малогабаритные источники нейтронов</vt:lpstr>
      <vt:lpstr>Источники нейтронов «средних» размеров</vt:lpstr>
      <vt:lpstr>Крупногабаритные источники нейтронов</vt:lpstr>
      <vt:lpstr>PowerPoint Presentation</vt:lpstr>
      <vt:lpstr>PowerPoint Presentation</vt:lpstr>
      <vt:lpstr>Мгновенные нейтроны деления</vt:lpstr>
      <vt:lpstr>Мгновенные нейтроны деления</vt:lpstr>
      <vt:lpstr>Запаздывающие нейтроны</vt:lpstr>
      <vt:lpstr>Стационарные исследовательские ядерные реакторы </vt:lpstr>
      <vt:lpstr>Реакции (n,f), (n,γ), (n,n), (n,n`) на 235U и 238U</vt:lpstr>
      <vt:lpstr>Изотопные ядерные реакторы </vt:lpstr>
      <vt:lpstr>Изотопные реакторы</vt:lpstr>
      <vt:lpstr>Производство трансурановых изотопов</vt:lpstr>
      <vt:lpstr>Нейтронная ловушка в HFIR</vt:lpstr>
      <vt:lpstr>Нейтронная ловушка в СМ-3</vt:lpstr>
      <vt:lpstr>Реактор ПИК, Гатчина, РФ (Проект: Ю.В. Петров и К.А. Коноплёв, 1976)</vt:lpstr>
      <vt:lpstr>Прерыватель Ферми</vt:lpstr>
      <vt:lpstr>Импульсные реакторы</vt:lpstr>
      <vt:lpstr>Ядерный гомогенный урановый апериодический реактор «ЯГУАР», г. Снежинск</vt:lpstr>
      <vt:lpstr>PowerPoint Presentation</vt:lpstr>
      <vt:lpstr>PowerPoint Presentation</vt:lpstr>
      <vt:lpstr>ИБР-2</vt:lpstr>
      <vt:lpstr>Исследовательские реакторы в РФ</vt:lpstr>
      <vt:lpstr>PowerPoint Presentation</vt:lpstr>
      <vt:lpstr>Потоки нейтронов от сверхновых</vt:lpstr>
      <vt:lpstr>Термоядерные реакции</vt:lpstr>
      <vt:lpstr>Термоядерные реакции</vt:lpstr>
      <vt:lpstr>Термоядерные реакции</vt:lpstr>
      <vt:lpstr>National Ignition Facility  2009 (Livermore, USA)</vt:lpstr>
      <vt:lpstr>Нейтронные генераторы</vt:lpstr>
      <vt:lpstr>Получение нейтронов на ускорителях</vt:lpstr>
      <vt:lpstr>IFMIF - The International Fusion Materials Irradiation Facility [Design Concept]</vt:lpstr>
      <vt:lpstr>Нейтронные источники на  фото-ядерных реакциях</vt:lpstr>
      <vt:lpstr>Микротрон МТ-25</vt:lpstr>
      <vt:lpstr>Oak Ridge Electron Linear Accelerator  Pulsed Neutron Source (ORELA)</vt:lpstr>
      <vt:lpstr>Источник резонансных нейтронов –  бустер «ИРЕН», ОИЯИ</vt:lpstr>
      <vt:lpstr>Источник резонансных нейтронов «ИРЭН»</vt:lpstr>
      <vt:lpstr>Нейтронные источники на реакциях скалывания (spallation)</vt:lpstr>
      <vt:lpstr>SINQ: The Swiss Spallation Neutron Source 1996 (PSI, Switzerland)</vt:lpstr>
      <vt:lpstr>Spallation Neutron Source ORNL  2017 (Oak Ridge, USA)</vt:lpstr>
      <vt:lpstr>European Spallation Source (2025?, Lund, Sweden)</vt:lpstr>
      <vt:lpstr>Электроядерный ториевый цикл</vt:lpstr>
      <vt:lpstr>Схема получения энергии в ториевом цикле</vt:lpstr>
      <vt:lpstr>Мощные источники нейтронов</vt:lpstr>
      <vt:lpstr>Neutron sources (North America)</vt:lpstr>
      <vt:lpstr>Neutron sources (Asia and Australia)</vt:lpstr>
      <vt:lpstr>Neutron sources (Europe)</vt:lpstr>
      <vt:lpstr>Поглотитель пучка</vt:lpstr>
    </vt:vector>
  </TitlesOfParts>
  <Company>FLNR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нас ждёт?</dc:title>
  <dc:creator>Dr. Andrey G. Popeko</dc:creator>
  <cp:lastModifiedBy>Andrey Isaev</cp:lastModifiedBy>
  <cp:revision>411</cp:revision>
  <dcterms:created xsi:type="dcterms:W3CDTF">2007-09-05T15:00:29Z</dcterms:created>
  <dcterms:modified xsi:type="dcterms:W3CDTF">2024-03-07T11:20:54Z</dcterms:modified>
</cp:coreProperties>
</file>